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2" r:id="rId1"/>
    <p:sldMasterId id="2147483805" r:id="rId2"/>
  </p:sldMasterIdLst>
  <p:sldIdLst>
    <p:sldId id="407" r:id="rId3"/>
    <p:sldId id="272" r:id="rId4"/>
    <p:sldId id="414" r:id="rId5"/>
    <p:sldId id="258" r:id="rId6"/>
    <p:sldId id="274" r:id="rId7"/>
    <p:sldId id="409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166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272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2409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774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521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013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84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48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618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987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07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55654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40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36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08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565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827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848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366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12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662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346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677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C0D83-385A-4698-983A-4CC57840F587}" type="datetimeFigureOut">
              <a:rPr lang="fa-IR" smtClean="0"/>
              <a:t>12/02/1446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59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"/>
            <a:ext cx="9144000" cy="3095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4"/>
          <a:stretch/>
        </p:blipFill>
        <p:spPr>
          <a:xfrm>
            <a:off x="1524000" y="332656"/>
            <a:ext cx="9144000" cy="316555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C9B8F6-F237-FCA4-A480-DF95741F0F2D}"/>
              </a:ext>
            </a:extLst>
          </p:cNvPr>
          <p:cNvSpPr txBox="1"/>
          <p:nvPr/>
        </p:nvSpPr>
        <p:spPr>
          <a:xfrm>
            <a:off x="1978581" y="3830864"/>
            <a:ext cx="8897923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800" b="1" dirty="0"/>
              <a:t> ضرورت تشویق پایدار جمعیتی با حفظ سلامت/حقوق باروری</a:t>
            </a:r>
          </a:p>
          <a:p>
            <a:pPr algn="ctr">
              <a:lnSpc>
                <a:spcPct val="150000"/>
              </a:lnSpc>
            </a:pPr>
            <a:r>
              <a:rPr lang="fa-IR" sz="2800" b="1" dirty="0"/>
              <a:t> شهناز کهن استاد گروه مامایی و بهداشت باروری</a:t>
            </a:r>
          </a:p>
        </p:txBody>
      </p:sp>
    </p:spTree>
    <p:extLst>
      <p:ext uri="{BB962C8B-B14F-4D97-AF65-F5344CB8AC3E}">
        <p14:creationId xmlns:p14="http://schemas.microsoft.com/office/powerpoint/2010/main" val="395657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2A35F-0A19-D746-2226-AB983F2D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99" y="587230"/>
            <a:ext cx="10353761" cy="1157680"/>
          </a:xfrm>
        </p:spPr>
        <p:txBody>
          <a:bodyPr>
            <a:noAutofit/>
          </a:bodyPr>
          <a:lstStyle/>
          <a:p>
            <a:pPr algn="ctr"/>
            <a:r>
              <a:rPr lang="fa-IR" sz="2800" dirty="0">
                <a:solidFill>
                  <a:srgbClr val="7030A0"/>
                </a:solidFill>
              </a:rPr>
              <a:t>آماده سازی والدین برای پذیرش نقش های والدی و فرزند پروری</a:t>
            </a:r>
            <a:br>
              <a:rPr lang="fa-IR" sz="2800" dirty="0">
                <a:solidFill>
                  <a:srgbClr val="7030A0"/>
                </a:solidFill>
              </a:rPr>
            </a:br>
            <a:r>
              <a:rPr lang="fa-IR" sz="2800" dirty="0">
                <a:solidFill>
                  <a:srgbClr val="7030A0"/>
                </a:solidFill>
              </a:rPr>
              <a:t/>
            </a:r>
            <a:br>
              <a:rPr lang="fa-IR" sz="2800" dirty="0">
                <a:solidFill>
                  <a:srgbClr val="7030A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DD663-AAC2-E809-ADD6-E9B17671C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233182"/>
            <a:ext cx="10353762" cy="4558018"/>
          </a:xfrm>
        </p:spPr>
        <p:txBody>
          <a:bodyPr>
            <a:normAutofit/>
          </a:bodyPr>
          <a:lstStyle/>
          <a:p>
            <a:pPr algn="r" rtl="1">
              <a:lnSpc>
                <a:spcPct val="250000"/>
              </a:lnSpc>
            </a:pPr>
            <a:r>
              <a:rPr lang="fa-IR" sz="2400" b="1" dirty="0"/>
              <a:t>حمایت و ارتقا خودکارامدی مادران برای مراقبت از خود و کودک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حمایت از مادران برای سازگاری با تعدد نقشی  در بعد از زایمان( مراقب کودک، مهد کودک)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 کمک به زنان برای ادامه </a:t>
            </a:r>
            <a:r>
              <a:rPr lang="fa-IR" sz="2400" b="1" dirty="0">
                <a:solidFill>
                  <a:srgbClr val="FF0000"/>
                </a:solidFill>
              </a:rPr>
              <a:t>تغذیه با شیر مادر تا 2 سال برای حفظ سلامت کودک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فاصله گذاری بارداری بعدی تا زمان اطمینان از سلامت کامل مادر و کودک فعلی</a:t>
            </a:r>
          </a:p>
          <a:p>
            <a:pPr algn="r" rtl="1">
              <a:lnSpc>
                <a:spcPct val="25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613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64D16-464C-3DBE-0DAB-B4DF8A17F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520117"/>
            <a:ext cx="10353761" cy="880844"/>
          </a:xfrm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rgbClr val="7030A0"/>
                </a:solidFill>
              </a:rPr>
              <a:t>مشاوره تشویق باروری و برنامه ریزی برای فرزند بعدی</a:t>
            </a:r>
            <a:br>
              <a:rPr lang="fa-IR" sz="3200" dirty="0">
                <a:solidFill>
                  <a:srgbClr val="7030A0"/>
                </a:solidFill>
              </a:rPr>
            </a:b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24E8A-31C4-47D3-0477-69D606FA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00961"/>
            <a:ext cx="10353762" cy="4390239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250000"/>
              </a:lnSpc>
            </a:pPr>
            <a:r>
              <a:rPr lang="fa-IR" sz="2400" b="1" dirty="0"/>
              <a:t>ارزیابی سلامت مادران مراجعه کننده و آماده سازی آنان برای بارداری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توسعه بارداری برنامه ریزی شده از طریق  دسترسی به روش های پیشگیری با کیفیت و قابل پرداخت 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کمک به پذیرش و ادامه بارداری در زنان با بارداری</a:t>
            </a:r>
            <a:r>
              <a:rPr lang="en-US" sz="2400" b="1" dirty="0"/>
              <a:t> </a:t>
            </a:r>
            <a:r>
              <a:rPr lang="fa-IR" sz="2400" b="1" dirty="0"/>
              <a:t> برنامه ریزی نشده و ناخواسته از طریق مشاوره حضوری و بر خط</a:t>
            </a:r>
          </a:p>
        </p:txBody>
      </p:sp>
    </p:spTree>
    <p:extLst>
      <p:ext uri="{BB962C8B-B14F-4D97-AF65-F5344CB8AC3E}">
        <p14:creationId xmlns:p14="http://schemas.microsoft.com/office/powerpoint/2010/main" val="370858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34437-9A53-6705-CF25-481544E6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455"/>
            <a:ext cx="10515600" cy="784167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>
                <a:solidFill>
                  <a:srgbClr val="7030A0"/>
                </a:solidFill>
              </a:rPr>
              <a:t>نگرانی های جمعیت و سلامت</a:t>
            </a:r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fa-IR" sz="3600" dirty="0">
                <a:solidFill>
                  <a:srgbClr val="7030A0"/>
                </a:solidFill>
              </a:rPr>
              <a:t>باروری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0ED1-616E-0BF6-3E63-6DAFC71E6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81" y="897622"/>
            <a:ext cx="11400638" cy="5217952"/>
          </a:xfrm>
        </p:spPr>
        <p:txBody>
          <a:bodyPr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a-I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جمعیت یکی از مؤلفه های اقتدار، قدرت ملی و استحکام ساخت درونی نظام هر کشوری است و نگرانی های متعدد جمعیتی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در شرایط فعلی برای کشور مطرح است.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:</a:t>
            </a:r>
          </a:p>
          <a:p>
            <a:pPr algn="r" rtl="1">
              <a:lnSpc>
                <a:spcPct val="150000"/>
              </a:lnSpc>
              <a:buClr>
                <a:srgbClr val="5FA534"/>
              </a:buClr>
              <a:defRPr/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کاهش رشد جمعیت(0.7)،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کاهش باروری کل به زیر سطح جایگزینی (کمتر از 1.3)،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احتمال ورود به تله جمعیتی 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افزایش نسبت سالخوردگی(10%)، 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کمبود نیروی کار و مراقب برای سالمندان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143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18050-0909-6F63-096E-5AC2BA0F3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142" y="359903"/>
            <a:ext cx="9520158" cy="814555"/>
          </a:xfrm>
        </p:spPr>
        <p:txBody>
          <a:bodyPr>
            <a:normAutofit/>
          </a:bodyPr>
          <a:lstStyle/>
          <a:p>
            <a:pPr algn="ctr"/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سیاست تشویق باروری </a:t>
            </a:r>
            <a:r>
              <a:rPr kumimoji="0" lang="fa-IR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در بستر حفظ سلامت و حقوق باروری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7266C-512A-CCAB-9419-1B7B1B898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551964"/>
            <a:ext cx="9520158" cy="3914382"/>
          </a:xfrm>
        </p:spPr>
        <p:txBody>
          <a:bodyPr>
            <a:normAutofit lnSpcReduction="10000"/>
          </a:bodyPr>
          <a:lstStyle/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سلامت باروری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، به معنای رفاه کامل </a:t>
            </a:r>
            <a:r>
              <a:rPr kumimoji="0" lang="fa-IR" sz="17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جسمی، روانی و اجتماعی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مرتبط با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فرآیندها و روند سیستم تولید مثل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می باشد 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fa-IR" sz="1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حقوق باروری،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به رسميت شناختن حق اساسي تصميم گيري آزادانه و مسئولانه همه زوجها و افراد در مورد تعداد ، فاصله گذاري و زمان به دنياآوردن فرزند و نيز داشتن اطلاعات و ابزارهای لازم برای پیشگیری، حق دسترسي به بالاترين استاندارد خدمات بهداشت باروري و بهداشت جنسي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Calibri" panose="020F0502020204030204" pitchFamily="34" charset="0"/>
                <a:cs typeface="2  Mitra" panose="00000400000000000000" pitchFamily="2" charset="-78"/>
              </a:rPr>
              <a:t>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، حق تصميم گیری در مورد باروري ، عاري از هر گونه تبعيض،‌فشار و خشونت است که باید مورد توجه قرار گیرد.</a:t>
            </a:r>
            <a:endParaRPr kumimoji="0" 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2 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7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52B3-0DB9-6599-DBA9-5E852AB3C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191549"/>
            <a:ext cx="10353761" cy="875251"/>
          </a:xfrm>
        </p:spPr>
        <p:txBody>
          <a:bodyPr/>
          <a:lstStyle/>
          <a:p>
            <a:pPr algn="ctr"/>
            <a:r>
              <a:rPr lang="fa-IR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وضعیت جمعیت استان اصفهان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48961-3DDF-1F49-1271-26BEBE002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34891" y="-125836"/>
            <a:ext cx="11325137" cy="6983836"/>
          </a:xfrm>
        </p:spPr>
      </p:pic>
    </p:spTree>
    <p:extLst>
      <p:ext uri="{BB962C8B-B14F-4D97-AF65-F5344CB8AC3E}">
        <p14:creationId xmlns:p14="http://schemas.microsoft.com/office/powerpoint/2010/main" val="270526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9FB1-3376-2DA2-FBDF-823FDFE8B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056" y="108769"/>
            <a:ext cx="9404723" cy="1006967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7030A0"/>
                </a:solidFill>
              </a:rPr>
              <a:t>چالش های باروری فعلی ایران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492C3-3667-6854-2908-8697AFAEF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089" y="1266737"/>
            <a:ext cx="9404723" cy="3833769"/>
          </a:xfrm>
        </p:spPr>
        <p:txBody>
          <a:bodyPr>
            <a:normAutofit fontScale="700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/>
              <a:t>تاخیر یا عدم تمایل به ازدواج  در زنان و مردان و شیوع تجرد قطعی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فاصله زمانی طولانی بین  ازدواج تا شروع فرزندآوری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عدم تمایل به فرزندآوری( تصمیم به صفر فرزندی)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 طولانی شدن فاصله بین شروع زندگی مشترک تا تولد اولین فرزند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 تمایل به  تک فرزندی و کم فرزندی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 فاصله طولانی فرزند اول تا تولد فرزند دوم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 مهاجرت  افراد در سنین باروری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ناکامی زنان شاغل و زوجین در دستیابی به ایده آل باروری</a:t>
            </a:r>
          </a:p>
          <a:p>
            <a:pPr algn="r" rtl="1">
              <a:lnSpc>
                <a:spcPct val="150000"/>
              </a:lnSpc>
            </a:pPr>
            <a:endParaRPr lang="fa-IR" sz="2400" b="1" dirty="0"/>
          </a:p>
          <a:p>
            <a:pPr algn="r" rtl="1">
              <a:lnSpc>
                <a:spcPct val="15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3556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EE878-158B-B420-C2F5-138381F9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028" y="55317"/>
            <a:ext cx="9520158" cy="942973"/>
          </a:xfrm>
        </p:spPr>
        <p:txBody>
          <a:bodyPr/>
          <a:lstStyle/>
          <a:p>
            <a:pPr algn="ctr"/>
            <a:r>
              <a:rPr lang="fa-IR" dirty="0">
                <a:solidFill>
                  <a:srgbClr val="7030A0"/>
                </a:solidFill>
              </a:rPr>
              <a:t>تک فرزندی/ کم فرزندی و پیامدهای آن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FAB0E-8340-AD26-2B83-6409DC2BD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198" y="998290"/>
            <a:ext cx="10093774" cy="4195481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fa-IR" sz="2000" dirty="0">
                <a:effectLst/>
                <a:latin typeface="YekanBakh"/>
                <a:ea typeface="Times New Roman" panose="02020603050405020304" pitchFamily="18" charset="0"/>
                <a:cs typeface="2  Mitra" panose="00000400000000000000" pitchFamily="2" charset="-78"/>
              </a:rPr>
              <a:t>تک فرزندی به مواردی اطلاق می شود که والدین تنها دارای یک فرزند هستند. در قرن بیستم نرخ تولد و اندازه خانواده ها به وضوح کاهش و تعداد خانواده های تک فرزند افزایش یافته است. عواملی از قبیل نگرانی برای تامین آینده بچه ها، فراهم کردن موقعیت و امکانات موفقیت بیشتر برای فرزند، شرایط اقتصادی حا کم بر خانواده ها، شاغل بودن والدین، ترس از دست دادن شغل و محدود شدن فعالیتهای اجتماعی مادر، ازدواج دیر هنگام، تولد دیرهنگام فرزند اول، تفکر خانوادهها وکوچک شدن محیط خانه و... میتوانند علت شیوع این پدیده در اجتماع باشد</a:t>
            </a:r>
          </a:p>
          <a:p>
            <a:pPr algn="r" rtl="1"/>
            <a:r>
              <a:rPr lang="ar-SA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2  Mitra" panose="00000400000000000000" pitchFamily="2" charset="-78"/>
              </a:rPr>
              <a:t>رواج فرزندسالاری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2  Mitra" panose="00000400000000000000" pitchFamily="2" charset="-78"/>
              </a:rPr>
              <a:t>: در خانواده های تک فرزند بیش از حد به خواسته ها و مطالبات فرزند توجه شده و اغلب افراط و زیاده روی والدین در برآوردن خواسته های تنها فرزندشان مشاهده می شود</a:t>
            </a:r>
            <a:endParaRPr lang="fa-I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2  Mitra" panose="00000400000000000000" pitchFamily="2" charset="-78"/>
            </a:endParaRPr>
          </a:p>
          <a:p>
            <a:pPr marL="0" marR="0" lvl="0" indent="360045" algn="just" defTabSz="914400" rtl="1" eaLnBrk="1" fontAlgn="auto" latinLnBrk="0" hangingPunct="1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آسیب مهارت های زندگی</a:t>
            </a:r>
            <a:r>
              <a:rPr kumimoji="0" lang="ar-S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:</a:t>
            </a:r>
            <a:r>
              <a:rPr kumimoji="0" lang="ar-S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 Bold" panose="020208030705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گرایش به انزوا، ضعف در برقرار ارتباط با همسالان، توجه بیش از حد به بازی های رایانه ای و انفرادی و ترس از حضور در گروه های اجتماعی در تک فرزند ها بیشتر دیده می شود.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 Bold" panose="02020803070505020304" pitchFamily="18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B Mitra" panose="00000400000000000000" pitchFamily="2" charset="-78"/>
              </a:rPr>
              <a:t>بلوغ زودرس اجتماعی </a:t>
            </a: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B Mitra" panose="00000400000000000000" pitchFamily="2" charset="-78"/>
              </a:rPr>
              <a:t>در کودکان تک فرزند، پرش به بزرگسالی</a:t>
            </a:r>
          </a:p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B Mitra" panose="00000400000000000000" pitchFamily="2" charset="-78"/>
              </a:rPr>
              <a:t>کاهش روابط اجتماعی خانواده، آشیانه خالی خانواده و سالمندی تنها </a:t>
            </a:r>
          </a:p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B Mitra" panose="00000400000000000000" pitchFamily="2" charset="-78"/>
              </a:rPr>
              <a:t>ضرورت مراقبت از خانواده های تک فرزند</a:t>
            </a:r>
          </a:p>
        </p:txBody>
      </p:sp>
    </p:spTree>
    <p:extLst>
      <p:ext uri="{BB962C8B-B14F-4D97-AF65-F5344CB8AC3E}">
        <p14:creationId xmlns:p14="http://schemas.microsoft.com/office/powerpoint/2010/main" val="317387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A137-9F30-F5E6-2ADE-19D429B7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678" y="151002"/>
            <a:ext cx="10353761" cy="1098959"/>
          </a:xfrm>
        </p:spPr>
        <p:txBody>
          <a:bodyPr>
            <a:normAutofit/>
          </a:bodyPr>
          <a:lstStyle/>
          <a:p>
            <a:pPr algn="ctr"/>
            <a:r>
              <a:rPr lang="fa-IR" sz="2800" dirty="0">
                <a:solidFill>
                  <a:srgbClr val="7030A0"/>
                </a:solidFill>
              </a:rPr>
              <a:t>رسالت سیستم سلامت: </a:t>
            </a:r>
            <a:r>
              <a:rPr lang="fa-IR" sz="2800" dirty="0">
                <a:solidFill>
                  <a:srgbClr val="FF0000"/>
                </a:solidFill>
              </a:rPr>
              <a:t>تشویق پایدار </a:t>
            </a:r>
            <a:r>
              <a:rPr lang="fa-IR" sz="2800" dirty="0">
                <a:solidFill>
                  <a:srgbClr val="7030A0"/>
                </a:solidFill>
              </a:rPr>
              <a:t>باروری در بستر سلامت باروری</a:t>
            </a:r>
            <a:br>
              <a:rPr lang="fa-IR" sz="2800" dirty="0">
                <a:solidFill>
                  <a:srgbClr val="7030A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2ABCA-5F6E-1605-B50D-834AE8C25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183" y="1468074"/>
            <a:ext cx="9976256" cy="4490905"/>
          </a:xfrm>
        </p:spPr>
        <p:txBody>
          <a:bodyPr>
            <a:normAutofit/>
          </a:bodyPr>
          <a:lstStyle/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حفاظت از بلوغ و سلامت باروری نوجوانان در مدارس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حفظ و ارتقا سلامت باروری/ جنسی حوالی ازدواج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حفظ و ارتقا سلامت مادر و کودک حوالی بارداری و زایمان( زایمان ایمن، استاندارد، تجربه خوشایند، کاهش سزارین)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آماده سازی والدین برای پذیرش نقش های والدی و فرزند پروری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کمک به زوجین در برنامه ریزی برای فرزند بعدی</a:t>
            </a:r>
            <a:endParaRPr lang="en-US" sz="2000" b="1" dirty="0">
              <a:cs typeface="2 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749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07CC-8007-136F-DE99-64D10F8A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494950"/>
            <a:ext cx="10353761" cy="571851"/>
          </a:xfrm>
        </p:spPr>
        <p:txBody>
          <a:bodyPr>
            <a:noAutofit/>
          </a:bodyPr>
          <a:lstStyle/>
          <a:p>
            <a:pPr algn="ctr"/>
            <a:r>
              <a:rPr lang="fa-IR" sz="3600" dirty="0">
                <a:solidFill>
                  <a:srgbClr val="7030A0"/>
                </a:solidFill>
                <a:cs typeface="2  Mitra" panose="00000400000000000000" pitchFamily="2" charset="-78"/>
              </a:rPr>
              <a:t>حفظ و ارتقا سلامت باروری/ جنسی حوالی ازدواج</a:t>
            </a:r>
            <a:endParaRPr lang="en-US" sz="3600" dirty="0">
              <a:solidFill>
                <a:srgbClr val="7030A0"/>
              </a:solidFill>
              <a:cs typeface="2  Mitr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4C23B-0952-D7B8-4E22-C5C299D9B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12" y="1417739"/>
            <a:ext cx="11333526" cy="4558018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250000"/>
              </a:lnSpc>
            </a:pPr>
            <a:r>
              <a:rPr lang="fa-IR" sz="2400" b="1" dirty="0"/>
              <a:t>آمادگی برای ازدواج( بلوغ  جسمی و روانی و اجتماعی)                       خدمات مشاوره و مراقبت قبل و حین ازدواج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آمادگی برای پذیرش نقش های زوجی و خانواده پایدار                            مشاوره مستمر زوجی بعد از ازدواج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حمایت کافی برای تصمیم گیری درباره زمان فرزندآوری                    برنامه ریزی فرزندآوری، پیشگیری از بارداری</a:t>
            </a:r>
            <a:endParaRPr lang="en-US" sz="2400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1CB3E2A-931D-C8BA-51F6-9CFF246E5BC6}"/>
              </a:ext>
            </a:extLst>
          </p:cNvPr>
          <p:cNvSpPr/>
          <p:nvPr/>
        </p:nvSpPr>
        <p:spPr>
          <a:xfrm flipH="1">
            <a:off x="5012688" y="1792046"/>
            <a:ext cx="9815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2E8265-89A9-D962-31AE-A9DD1ED03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747" y="2694463"/>
            <a:ext cx="1005927" cy="5364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1CC935-4DBF-3272-23E4-05789EDCE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472" y="3696748"/>
            <a:ext cx="1005927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70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7B010-FFD0-4B0D-4D97-29E1AA59A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900418"/>
          </a:xfrm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rgbClr val="7030A0"/>
                </a:solidFill>
              </a:rPr>
              <a:t>حفظ و ارتقا سلامت مادر و کودک حوالی بارداری و زایمان</a:t>
            </a:r>
            <a:br>
              <a:rPr lang="fa-IR" sz="3200" dirty="0">
                <a:solidFill>
                  <a:srgbClr val="7030A0"/>
                </a:solidFill>
              </a:rPr>
            </a:b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53124-3A8D-F245-31C8-4F1C4FBC8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40" y="1342239"/>
            <a:ext cx="11258024" cy="4448961"/>
          </a:xfrm>
        </p:spPr>
        <p:txBody>
          <a:bodyPr>
            <a:normAutofit fontScale="85000" lnSpcReduction="10000"/>
          </a:bodyPr>
          <a:lstStyle/>
          <a:p>
            <a:pPr algn="r" rtl="1">
              <a:lnSpc>
                <a:spcPct val="300000"/>
              </a:lnSpc>
            </a:pPr>
            <a:r>
              <a:rPr lang="fa-IR" sz="2400" b="1" dirty="0"/>
              <a:t>مراقبت قبل از بارداری( ارزیابی سلامت جسمی . روانی . خشونت خانگی. تغذیه. مکمل...)                 پیشگیری از بارداری</a:t>
            </a:r>
          </a:p>
          <a:p>
            <a:pPr algn="r" rtl="1">
              <a:lnSpc>
                <a:spcPct val="300000"/>
              </a:lnSpc>
            </a:pPr>
            <a:r>
              <a:rPr lang="fa-IR" sz="2400" b="1" dirty="0"/>
              <a:t>مراقبت با کیفیت و قابل پرداخت در بارداری( تجربه خوشایند بارداری . آمادگی برای زایمان)                خدمات مامایی با کیفیت</a:t>
            </a:r>
          </a:p>
          <a:p>
            <a:pPr algn="r" rtl="1">
              <a:lnSpc>
                <a:spcPct val="300000"/>
              </a:lnSpc>
            </a:pPr>
            <a:r>
              <a:rPr lang="fa-IR" sz="2400" b="1" dirty="0"/>
              <a:t>خدمات زایمان طبیعی ایمن، کم درد و خوشایند توام با تکریم و قابل پرداخت                توسعه خدمات مامایی با کیفیت</a:t>
            </a:r>
          </a:p>
          <a:p>
            <a:pPr algn="r" rtl="1">
              <a:lnSpc>
                <a:spcPct val="300000"/>
              </a:lnSpc>
            </a:pPr>
            <a:endParaRPr lang="en-US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C9B81A-0B54-9347-77C5-39390A311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921411" y="1745862"/>
            <a:ext cx="875629" cy="5364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39B9D2-DEF7-8CCD-18B6-36CC51A9B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921411" y="2713242"/>
            <a:ext cx="724626" cy="5364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FAB17A-5E58-5F33-E8EB-B07E7E07A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216489" y="3725411"/>
            <a:ext cx="850462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3131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425</TotalTime>
  <Words>840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2  Mitra</vt:lpstr>
      <vt:lpstr>Arial</vt:lpstr>
      <vt:lpstr>B Mitra</vt:lpstr>
      <vt:lpstr>Calibri</vt:lpstr>
      <vt:lpstr>Palatino Linotype</vt:lpstr>
      <vt:lpstr>Times New Roman</vt:lpstr>
      <vt:lpstr>Times New Roman Bold</vt:lpstr>
      <vt:lpstr>YekanBakh</vt:lpstr>
      <vt:lpstr>2_Office Theme</vt:lpstr>
      <vt:lpstr>Gallery</vt:lpstr>
      <vt:lpstr>PowerPoint Presentation</vt:lpstr>
      <vt:lpstr>نگرانی های جمعیت و سلامت باروری</vt:lpstr>
      <vt:lpstr>سیاست تشویق باروری در بستر حفظ سلامت و حقوق باروری</vt:lpstr>
      <vt:lpstr>وضعیت جمعیت استان اصفهان</vt:lpstr>
      <vt:lpstr>چالش های باروری فعلی ایران</vt:lpstr>
      <vt:lpstr>تک فرزندی/ کم فرزندی و پیامدهای آن</vt:lpstr>
      <vt:lpstr>رسالت سیستم سلامت: تشویق پایدار باروری در بستر سلامت باروری </vt:lpstr>
      <vt:lpstr>حفظ و ارتقا سلامت باروری/ جنسی حوالی ازدواج</vt:lpstr>
      <vt:lpstr>حفظ و ارتقا سلامت مادر و کودک حوالی بارداری و زایمان </vt:lpstr>
      <vt:lpstr>آماده سازی والدین برای پذیرش نقش های والدی و فرزند پروری  </vt:lpstr>
      <vt:lpstr>مشاوره تشویق باروری و برنامه ریزی برای فرزند بعدی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Admin</dc:creator>
  <cp:lastModifiedBy>Ravabet Omumi</cp:lastModifiedBy>
  <cp:revision>30</cp:revision>
  <dcterms:created xsi:type="dcterms:W3CDTF">2022-12-09T15:29:44Z</dcterms:created>
  <dcterms:modified xsi:type="dcterms:W3CDTF">2024-08-17T05:43:42Z</dcterms:modified>
</cp:coreProperties>
</file>