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sldIdLst>
    <p:sldId id="256" r:id="rId3"/>
    <p:sldId id="285" r:id="rId4"/>
    <p:sldId id="284" r:id="rId5"/>
    <p:sldId id="286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8C0D1-5AB4-C1EF-B78F-646866AA5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91308-E716-38D2-5786-898CD8F11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AD20F-7063-93A7-0484-61EE5D38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7239-9053-F82E-6DEA-2AD69F1B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1E8A5-11C3-10A6-1748-FE1F4182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60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16D67-8ED0-B7AB-2C02-FB10B1F5A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65102-0934-C484-5C27-AEDE941A8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F1D58-315A-C057-A6AA-57D3EC36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9802B-0F3A-7BEB-1709-FB46997E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05038-B344-DCEA-0E03-BD63F142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959555-1744-7F85-5F25-743435ED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2F6EE-AA21-14E0-8FB9-153BDF0F6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92235-5E92-8ED9-199B-A558E9D7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CF88E-A62E-9011-CD24-1B3F6834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CFA05-636F-5D35-CADA-25AA23C15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07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90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20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06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4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0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54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12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1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B2CCD-EBD4-B92F-1827-B604D38C6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3191E-E610-F9BF-D3B6-F19FFF8B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81ED7-6F60-E3B4-E06C-6704DADF3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EC921-3D87-2E8A-F803-90CBA0A1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0A12F-047A-4ACF-3303-9E4C4EA4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29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4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56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57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19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24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5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099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ED38E7F-1CEE-4053-95FA-34ED21D0A1A1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602A-3B38-43B1-8502-DE6249360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6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0DCD-8C00-6B80-6674-476974D5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3E8EF-FECF-F154-7B9F-B4565D5AA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5E259-84AA-C781-AD32-54E68429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63606-CA2B-B6DB-7917-401DE15C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CEEAF-C1D2-4DC5-7371-EE6A7859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2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E858B-93A1-E1C0-13D0-1E97C900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7769A-2E5D-E694-0F48-80A8B929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135B2-22D6-0C4B-482E-B17C6C761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CE14FD-E417-E3A6-80FE-79E40F1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6C239-EE4A-7D97-6372-897F7EB2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DFDDA-5E10-DD42-92C3-DC7FA8CC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2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1DD8-B7D4-F171-9CEB-ABE567FBE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D29D2-0FE6-7AA3-22DA-287126500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885F3F-77CB-793E-1851-91164ED05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8934C-E80E-E49E-2FC8-6C737AAEC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705F9-2B39-400B-F04C-6132BEB4A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C9461-05F0-770F-499D-EDDB3246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1FBD9-EB1E-A0A5-FDDB-47933CE77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CC622-ACB7-4EA2-FB20-BD4FDE09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7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CAD6A-5042-95E0-52A6-4EA5D391A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B4AA63-27BE-323C-500F-DFE2F1F37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9A0E89-A234-ED84-4A2A-CEF6E2D2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BFFAB7-DEEE-9739-7593-188403C4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7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325700-4F8B-A160-E1BA-3D189C092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37D062-C204-A0ED-04AE-392AB6EB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84C4E-3FDE-7D2E-6DF4-B865615A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F8D0-A38A-06E1-8B36-A53992C97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8D0A-8A83-67E3-0084-753702BCE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C5204F-E3BD-C2A3-FD66-22936E76A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E3595-81E7-1BBD-D788-D873AEDD6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ABCCF-485B-3D16-64AE-B8AE4A15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992BB-FF27-D3B2-A3E0-C4D97B24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3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A82A1-F24B-74B1-4F71-B646EFB38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C4C91-ECD2-FE30-8FDA-D064DE01F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A69B9-7F6F-0B1C-3051-FB1A7AA4F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A510E-6DA6-9227-C9F2-C34A1A3B4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EBEE5-7C5D-F2FD-0DF5-0343C4AFF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A873ED-AC70-C5E9-267D-EFB1DCC2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59D09-06FB-E68C-97C6-99FEC14A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85780-71A5-28C1-5352-2F08151D8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4B644-1F04-A405-4E3A-DB8421DE7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6B2C4-BFA6-229E-2C28-87BE71D8A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C760D-FD13-DB4F-10BB-ABA3827FD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51A8C5A-F556-41A2-A89D-2B083D81CB6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EC90042-E18C-4135-9B15-38572BB91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2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50DF-63DD-D988-7576-1BBD2630A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021" y="190208"/>
            <a:ext cx="9144000" cy="2387600"/>
          </a:xfrm>
        </p:spPr>
        <p:txBody>
          <a:bodyPr/>
          <a:lstStyle/>
          <a:p>
            <a:r>
              <a:rPr lang="fa-IR" dirty="0"/>
              <a:t>بسم الله الرحمن الرحیم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3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322" y="923649"/>
            <a:ext cx="10353761" cy="533400"/>
          </a:xfrm>
        </p:spPr>
        <p:txBody>
          <a:bodyPr>
            <a:noAutofit/>
          </a:bodyPr>
          <a:lstStyle/>
          <a:p>
            <a:pPr marL="342900" marR="0" lvl="0" indent="-342900" algn="ct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31166"/>
              </a:buClr>
              <a:buSzPct val="80000"/>
              <a:buFontTx/>
              <a:buChar char="-"/>
              <a:tabLst/>
              <a:defRPr/>
            </a:pPr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B Nazanin" panose="00000400000000000000" pitchFamily="2" charset="-78"/>
              </a:rPr>
              <a:t>قانون حمایت از خانواده و جوانی جمعیت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254928"/>
            <a:ext cx="10353762" cy="4361772"/>
          </a:xfrm>
        </p:spPr>
        <p:txBody>
          <a:bodyPr>
            <a:normAutofit/>
          </a:bodyPr>
          <a:lstStyle/>
          <a:p>
            <a:pPr lvl="1" algn="r" rtl="1">
              <a:buFontTx/>
              <a:buChar char="-"/>
            </a:pPr>
            <a:r>
              <a:rPr lang="fa-IR" b="1" dirty="0">
                <a:cs typeface="B Nazanin" panose="00000400000000000000" pitchFamily="2" charset="-78"/>
              </a:rPr>
              <a:t>ماده۱۷ ـ</a:t>
            </a:r>
            <a:r>
              <a:rPr lang="fa-IR" dirty="0">
                <a:cs typeface="B Nazanin" panose="00000400000000000000" pitchFamily="2" charset="-78"/>
              </a:rPr>
              <a:t> احکام ذیل نسبت به همه مستخدمین و کارکنان در کلیه بخشهای دولتی و غیردولتی لازم­الاجراء می­باشد:</a:t>
            </a:r>
          </a:p>
          <a:p>
            <a:pPr lvl="2" algn="r" rtl="1"/>
            <a:r>
              <a:rPr lang="fa-IR" dirty="0">
                <a:cs typeface="B Nazanin" panose="00000400000000000000" pitchFamily="2" charset="-78"/>
              </a:rPr>
              <a:t>الف ـ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مدت مرخصی زایمان با پرداخت </a:t>
            </a:r>
            <a:r>
              <a:rPr lang="fa-IR" b="1" dirty="0">
                <a:cs typeface="B Nazanin" panose="00000400000000000000" pitchFamily="2" charset="-78"/>
              </a:rPr>
              <a:t>تمام حقوق و </a:t>
            </a:r>
            <a:r>
              <a:rPr lang="fa-IR" b="1" dirty="0" err="1">
                <a:cs typeface="B Nazanin" panose="00000400000000000000" pitchFamily="2" charset="-78"/>
              </a:rPr>
              <a:t>فوق­العاده­های</a:t>
            </a:r>
            <a:r>
              <a:rPr lang="fa-IR" b="1" dirty="0">
                <a:cs typeface="B Nazanin" panose="00000400000000000000" pitchFamily="2" charset="-78"/>
              </a:rPr>
              <a:t> مرتبط به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نه ماه تمام افزایش یابد</a:t>
            </a:r>
            <a:r>
              <a:rPr lang="fa-IR" dirty="0">
                <a:cs typeface="B Nazanin" panose="00000400000000000000" pitchFamily="2" charset="-78"/>
              </a:rPr>
              <a:t>. در صورت درخواست مادر تا دو ماه از این مرخصی در ماه­های پایانی بارداری قابل استفاده است. مرخصی مزبور برای تولد دو قلو و بیشتر، دوازده ماه می­باشد. در </a:t>
            </a:r>
            <a:r>
              <a:rPr lang="fa-IR" dirty="0" err="1">
                <a:cs typeface="B Nazanin" panose="00000400000000000000" pitchFamily="2" charset="-78"/>
              </a:rPr>
              <a:t>مواردی</a:t>
            </a:r>
            <a:r>
              <a:rPr lang="fa-IR" dirty="0">
                <a:cs typeface="B Nazanin" panose="00000400000000000000" pitchFamily="2" charset="-78"/>
              </a:rPr>
              <a:t> که مرخصی زایمان موجب اخلال در کار بخش خصوصی گردد، پس از تأیید وزارت تعاون، کار و رفاه اجتماعی هزینه تحمیل شده توسط دولت جبران خواهد شد.</a:t>
            </a:r>
          </a:p>
          <a:p>
            <a:pPr lvl="2" algn="r" rtl="1"/>
            <a:r>
              <a:rPr lang="fa-IR" dirty="0">
                <a:cs typeface="B Nazanin" panose="00000400000000000000" pitchFamily="2" charset="-78"/>
              </a:rPr>
              <a:t>ب ـ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نوبت کاری شب </a:t>
            </a:r>
            <a:r>
              <a:rPr lang="fa-IR" b="1" dirty="0">
                <a:cs typeface="B Nazanin" panose="00000400000000000000" pitchFamily="2" charset="-78"/>
              </a:rPr>
              <a:t>برای مادران شاغل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باردار و هم چنین مادران دارای فرزند شیرخوار تا دو سال و پدران تا یک </a:t>
            </a:r>
            <a:r>
              <a:rPr lang="fa-IR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ماهگی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نوزاد، </a:t>
            </a:r>
            <a:r>
              <a:rPr lang="fa-IR" b="1" dirty="0">
                <a:cs typeface="B Nazanin" panose="00000400000000000000" pitchFamily="2" charset="-78"/>
              </a:rPr>
              <a:t>در مشاغل و فعالیت </a:t>
            </a:r>
            <a:r>
              <a:rPr lang="fa-IR" b="1" dirty="0" err="1">
                <a:cs typeface="B Nazanin" panose="00000400000000000000" pitchFamily="2" charset="-78"/>
              </a:rPr>
              <a:t>هایی</a:t>
            </a:r>
            <a:r>
              <a:rPr lang="fa-IR" b="1" dirty="0">
                <a:cs typeface="B Nazanin" panose="00000400000000000000" pitchFamily="2" charset="-78"/>
              </a:rPr>
              <a:t> که نیازمند نوبت کاری شب می باشند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، اختیاری است</a:t>
            </a:r>
            <a:r>
              <a:rPr lang="fa-IR" dirty="0">
                <a:cs typeface="B Nazanin" panose="00000400000000000000" pitchFamily="2" charset="-78"/>
              </a:rPr>
              <a:t>. شمول این بند شامل بخش خصوصی مشمول قانون کار نمی­شود.</a:t>
            </a:r>
          </a:p>
          <a:p>
            <a:pPr lvl="2" algn="r" rtl="1"/>
            <a:r>
              <a:rPr lang="fa-IR" dirty="0">
                <a:cs typeface="B Nazanin" panose="00000400000000000000" pitchFamily="2" charset="-78"/>
              </a:rPr>
              <a:t>پ ـ 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اعطای </a:t>
            </a:r>
            <a:r>
              <a:rPr lang="fa-IR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دورکاری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به درخواست مادران باردار، حداقل به مدت </a:t>
            </a:r>
            <a:r>
              <a:rPr lang="fa-IR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چهارماه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در دوران بارداری در مشاغلی که امکان </a:t>
            </a:r>
            <a:r>
              <a:rPr lang="fa-IR" b="1" dirty="0" err="1">
                <a:cs typeface="B Nazanin" panose="00000400000000000000" pitchFamily="2" charset="-78"/>
              </a:rPr>
              <a:t>دورکاری</a:t>
            </a:r>
            <a:r>
              <a:rPr lang="fa-IR" b="1" dirty="0">
                <a:cs typeface="B Nazanin" panose="00000400000000000000" pitchFamily="2" charset="-78"/>
              </a:rPr>
              <a:t> در آنها فراهم است، </a:t>
            </a:r>
            <a:r>
              <a:rPr lang="fa-IR" b="1" dirty="0" err="1">
                <a:cs typeface="B Nazanin" panose="00000400000000000000" pitchFamily="2" charset="-78"/>
              </a:rPr>
              <a:t>الزامی</a:t>
            </a:r>
            <a:r>
              <a:rPr lang="fa-IR" b="1" dirty="0">
                <a:cs typeface="B Nazanin" panose="00000400000000000000" pitchFamily="2" charset="-78"/>
              </a:rPr>
              <a:t> است.</a:t>
            </a:r>
          </a:p>
          <a:p>
            <a:pPr lvl="1" algn="r" rtl="1"/>
            <a:r>
              <a:rPr lang="fa-IR" b="1" dirty="0">
                <a:cs typeface="B Nazanin" panose="00000400000000000000" pitchFamily="2" charset="-78"/>
              </a:rPr>
              <a:t>ماده۲۲ـ</a:t>
            </a:r>
            <a:r>
              <a:rPr lang="fa-IR" dirty="0">
                <a:cs typeface="B Nazanin" panose="00000400000000000000" pitchFamily="2" charset="-78"/>
              </a:rPr>
              <a:t> کلیه دستگاههای مذکور در ماده (۲۹) قانون برنامه پنجساله ششم توسعه، اقتصادی، اجتماعی و فرهنگی جمهوری اسلامی ایران از جمله سازمان­ها و شرکتهایی که شمول قانون بر آنها مستلزم ذکر نام است و کلیه شرکتها و مؤسسات وابسته به آنها موظفند ظرف شش­ماه پس از ابلاغ این قانون به منظور تکریم و حفظ حقوق مادر و کودک، با طراحی</a:t>
            </a:r>
            <a:r>
              <a:rPr lang="fa-IR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، احداث و تجهیز تمامی ساختمان­ها و اماکن عمومی، خدماتی و آموزشی و رفاهی تحت اختیار یا نظارت خود، اقدام به تأمین فضای مناسب جهت رفع نیازهای نوزادان، کودکان و مادران باردار جهت استراحت، شیردهی و نگهداری کودکان نمایند</a:t>
            </a:r>
            <a:r>
              <a:rPr lang="fa-IR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737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94" y="1021303"/>
            <a:ext cx="10353761" cy="533400"/>
          </a:xfrm>
        </p:spPr>
        <p:txBody>
          <a:bodyPr>
            <a:noAutofit/>
          </a:bodyPr>
          <a:lstStyle/>
          <a:p>
            <a:pPr algn="ctr" rtl="1"/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B Nazanin" panose="00000400000000000000" pitchFamily="2" charset="-78"/>
              </a:rPr>
              <a:t>قانون حمایت از خانواده و جوانی جمعیت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2183907"/>
            <a:ext cx="10986105" cy="4674093"/>
          </a:xfrm>
        </p:spPr>
        <p:txBody>
          <a:bodyPr>
            <a:normAutofit fontScale="62500" lnSpcReduction="20000"/>
          </a:bodyPr>
          <a:lstStyle/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ماده۲۴ـ </a:t>
            </a:r>
            <a:r>
              <a:rPr lang="fa-IR" sz="2800" dirty="0">
                <a:cs typeface="B Nazanin" panose="00000400000000000000" pitchFamily="2" charset="-78"/>
              </a:rPr>
              <a:t>به منظور تحقق بند «ث» ماده (۱۰۲) قانون برنامه پنجساله ششم توسعه، اقتصادی، اجتماعی و فرهنگی جمهوری اسلامی ایران وزارت تعاون، کار و رفاه اجتماعی مکلف است با معرفی وزارت بهداشت درمان و آموزش پزشکی و همکاری کمیته امداد امام خمینی (ره)، ستاد اجرائی فرمان حضرت امام خمینی(ره) و بنیاد مستضعفان، </a:t>
            </a:r>
            <a:r>
              <a:rPr lang="fa-IR" sz="2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مادران باردار، شیرده و دارای کودک زیر پنج سال را که بر اساس آزمون وسع، نیازمند حمایت می­باشند، شناسایی کرده و خدمات سبد تغذیه رایگان و بسته بهداشتی رایگان را به آنها به صورت ماهانه اختصاص دهد</a:t>
            </a:r>
            <a:r>
              <a:rPr lang="fa-IR" sz="2800" dirty="0">
                <a:cs typeface="B Nazanin" panose="00000400000000000000" pitchFamily="2" charset="-78"/>
              </a:rPr>
              <a:t>.</a:t>
            </a:r>
          </a:p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ماده۲۶ـ</a:t>
            </a:r>
            <a:r>
              <a:rPr lang="fa-IR" sz="2800" dirty="0">
                <a:cs typeface="B Nazanin" panose="00000400000000000000" pitchFamily="2" charset="-78"/>
              </a:rPr>
              <a:t> کلیه مؤسسات آموزش عالی موضوع ماده (۱) قانون احکام دائمی برنامه­های توسعه کشور و مراکز </a:t>
            </a:r>
            <a:r>
              <a:rPr lang="fa-IR" sz="2800" dirty="0" err="1">
                <a:cs typeface="B Nazanin" panose="00000400000000000000" pitchFamily="2" charset="-78"/>
              </a:rPr>
              <a:t>حوزوی</a:t>
            </a:r>
            <a:r>
              <a:rPr lang="fa-IR" sz="2800" dirty="0">
                <a:cs typeface="B Nazanin" panose="00000400000000000000" pitchFamily="2" charset="-78"/>
              </a:rPr>
              <a:t> مکلفند: </a:t>
            </a:r>
          </a:p>
          <a:p>
            <a:pPr lvl="2" algn="r" rtl="1"/>
            <a:r>
              <a:rPr lang="fa-IR" sz="2400" dirty="0">
                <a:cs typeface="B Nazanin" panose="00000400000000000000" pitchFamily="2" charset="-78"/>
              </a:rPr>
              <a:t>پ ـ با تقاضای طلاب و دانشجویان مادر باردار یا دارای فرزند زیر دو سال 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جهت میهمانی به میزان حداکثر چهار </a:t>
            </a:r>
            <a:r>
              <a:rPr lang="fa-IR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نیمسال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تحصیلی </a:t>
            </a:r>
            <a:r>
              <a:rPr lang="fa-IR" sz="2400" dirty="0">
                <a:cs typeface="B Nazanin" panose="00000400000000000000" pitchFamily="2" charset="-78"/>
              </a:rPr>
              <a:t>به حوزه یا مؤسسه </a:t>
            </a:r>
            <a:r>
              <a:rPr lang="fa-IR" sz="2400" dirty="0" err="1">
                <a:cs typeface="B Nazanin" panose="00000400000000000000" pitchFamily="2" charset="-78"/>
              </a:rPr>
              <a:t>آموزش­عالی</a:t>
            </a:r>
            <a:r>
              <a:rPr lang="fa-IR" sz="2400" dirty="0">
                <a:cs typeface="B Nazanin" panose="00000400000000000000" pitchFamily="2" charset="-78"/>
              </a:rPr>
              <a:t> هم­سطح یا پایین­تر مورد تقاضا موافقت نمایند. ت ـ با تقاضای طلاب و دانشجویان مادر باردار یا دارای فرزند زیر 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سه سال جهت آموزش مجازی یا </a:t>
            </a:r>
            <a:r>
              <a:rPr lang="fa-IR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غیرحضوری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برای گذراندن واحدهای دروس نظری دوره تحصیل </a:t>
            </a:r>
            <a:r>
              <a:rPr lang="fa-IR" sz="2400" dirty="0">
                <a:cs typeface="B Nazanin" panose="00000400000000000000" pitchFamily="2" charset="-78"/>
              </a:rPr>
              <a:t>موافقت نمایند. ث ـ با تقاضای دانشجویان مادر باردار یا دارای فرزند زیر دو سال 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جهت کاهش </a:t>
            </a:r>
            <a:r>
              <a:rPr lang="fa-IR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نوبت­کاری</a:t>
            </a:r>
            <a:r>
              <a:rPr lang="fa-IR" sz="24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شب </a:t>
            </a:r>
            <a:r>
              <a:rPr lang="fa-IR" sz="2400" dirty="0">
                <a:cs typeface="B Nazanin" panose="00000400000000000000" pitchFamily="2" charset="-78"/>
              </a:rPr>
              <a:t>بر اساس </a:t>
            </a:r>
            <a:r>
              <a:rPr lang="fa-IR" sz="2400" dirty="0" err="1">
                <a:cs typeface="B Nazanin" panose="00000400000000000000" pitchFamily="2" charset="-78"/>
              </a:rPr>
              <a:t>آیین­نامه­ای</a:t>
            </a:r>
            <a:r>
              <a:rPr lang="fa-IR" sz="2400" dirty="0">
                <a:cs typeface="B Nazanin" panose="00000400000000000000" pitchFamily="2" charset="-78"/>
              </a:rPr>
              <a:t> که حداکثر ظرف سه ماه پس از ابلاغ این قانون، از سوی وزیر بهداشت، درمان و آموزش پزشکی تصویب می گردد، موافقت نمایند.</a:t>
            </a:r>
          </a:p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ماده۲۷ ـ</a:t>
            </a:r>
            <a:r>
              <a:rPr lang="fa-IR" sz="2800" dirty="0">
                <a:cs typeface="B Nazanin" panose="00000400000000000000" pitchFamily="2" charset="-78"/>
              </a:rPr>
              <a:t> به </a:t>
            </a:r>
            <a:r>
              <a:rPr lang="fa-IR" sz="2800" dirty="0" err="1">
                <a:cs typeface="B Nazanin" panose="00000400000000000000" pitchFamily="2" charset="-78"/>
              </a:rPr>
              <a:t>ازای</a:t>
            </a:r>
            <a:r>
              <a:rPr lang="fa-IR" sz="2800" dirty="0">
                <a:cs typeface="B Nazanin" panose="00000400000000000000" pitchFamily="2" charset="-78"/>
              </a:rPr>
              <a:t> هر فرزند </a:t>
            </a:r>
            <a:r>
              <a:rPr lang="fa-IR" sz="2800" dirty="0" err="1">
                <a:cs typeface="B Nazanin" panose="00000400000000000000" pitchFamily="2" charset="-78"/>
              </a:rPr>
              <a:t>شش­ماه</a:t>
            </a:r>
            <a:r>
              <a:rPr lang="fa-IR" sz="2800" dirty="0">
                <a:cs typeface="B Nazanin" panose="00000400000000000000" pitchFamily="2" charset="-78"/>
              </a:rPr>
              <a:t> از تعهدات موضوع «قانون مربوط به خدمت پزشکان و پیراپزشکان» از مادران مشمول این قانون کسر می­گردد. بانوان متأهل دارای فرزند می­توانند تعهدات خود را در محل سکونت خانواده </a:t>
            </a:r>
            <a:r>
              <a:rPr lang="fa-IR" sz="2800" dirty="0" err="1">
                <a:cs typeface="B Nazanin" panose="00000400000000000000" pitchFamily="2" charset="-78"/>
              </a:rPr>
              <a:t>بگذرانند</a:t>
            </a:r>
            <a:r>
              <a:rPr lang="fa-IR" sz="2800" dirty="0">
                <a:cs typeface="B Nazanin" panose="00000400000000000000" pitchFamily="2" charset="-78"/>
              </a:rPr>
              <a:t>. </a:t>
            </a:r>
            <a:r>
              <a:rPr lang="fa-IR" sz="2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مادران باردار و مادران دارای فرزند زیر دو سال، می­توانند طی دوره بارداری و تا دو سالگی فرزند، آغاز طرح خود را به تعویق بیاندازند.</a:t>
            </a:r>
          </a:p>
          <a:p>
            <a:pPr lvl="1" algn="r" rtl="1"/>
            <a:r>
              <a:rPr lang="fa-IR" sz="2800" b="1" dirty="0">
                <a:cs typeface="B Nazanin" panose="00000400000000000000" pitchFamily="2" charset="-78"/>
              </a:rPr>
              <a:t>ماده۴۴ـ</a:t>
            </a:r>
            <a:r>
              <a:rPr lang="fa-IR" sz="2800" dirty="0">
                <a:cs typeface="B Nazanin" panose="00000400000000000000" pitchFamily="2" charset="-78"/>
              </a:rPr>
              <a:t> در اجرای ماده(۷۰) و بند «د» ماده (۱۰۲) قانون برنامه پنجساله ششم توسعه، اقتصادی، اجتماعی و فرهنگی جمهوری اسلامی ایران وزارت بهداشت، درمان و آموزش پزشکی با همکاری وزارت تعاون، کار و رفاه اجتماعی مکلف است </a:t>
            </a:r>
            <a:r>
              <a:rPr lang="fa-IR" sz="2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کلیه مادران فاقد پوشش بیمه­ای را طی دوران بارداری و شیردهی و همچنین کودکان را تا پایان پنج سالگی تحت پوشش خدمات درمان پایه بیمه­ای بر اساس آزمون وسع قرار دهد.</a:t>
            </a:r>
          </a:p>
        </p:txBody>
      </p:sp>
    </p:spTree>
    <p:extLst>
      <p:ext uri="{BB962C8B-B14F-4D97-AF65-F5344CB8AC3E}">
        <p14:creationId xmlns:p14="http://schemas.microsoft.com/office/powerpoint/2010/main" val="158083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3745" y="838200"/>
            <a:ext cx="10353761" cy="695326"/>
          </a:xfrm>
        </p:spPr>
        <p:txBody>
          <a:bodyPr>
            <a:noAutofit/>
          </a:bodyPr>
          <a:lstStyle/>
          <a:p>
            <a:pPr algn="ctr" rtl="1"/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B Nazanin" panose="00000400000000000000" pitchFamily="2" charset="-78"/>
              </a:rPr>
              <a:t>قانون حمایت از خانواده و جوانی جمعیت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20" y="2166151"/>
            <a:ext cx="10353762" cy="4167974"/>
          </a:xfrm>
        </p:spPr>
        <p:txBody>
          <a:bodyPr>
            <a:normAutofit/>
          </a:bodyPr>
          <a:lstStyle/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ماده۴۵ـ</a:t>
            </a:r>
            <a:r>
              <a:rPr lang="fa-IR" sz="2000" dirty="0">
                <a:cs typeface="B Nazanin" panose="00000400000000000000" pitchFamily="2" charset="-78"/>
              </a:rPr>
              <a:t> شورای عالی بیمه مکلف است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راهنمای بالینی استاندارد پوشش بیمه­ای خدمات سلامت زنان، مادران باردار و نوزادان را از جمله </a:t>
            </a:r>
            <a:r>
              <a:rPr lang="fa-IR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ماماها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و پزشکان در مراکز خصوصی و دولتی در قالب سطح­بندی خدمات با لحاظ نظام ارجاع</a:t>
            </a:r>
            <a:r>
              <a:rPr lang="fa-IR" sz="2000" dirty="0">
                <a:cs typeface="B Nazanin" panose="00000400000000000000" pitchFamily="2" charset="-78"/>
              </a:rPr>
              <a:t> تدوین نماید و حداکثر تا </a:t>
            </a:r>
            <a:r>
              <a:rPr lang="fa-IR" sz="2000" dirty="0" err="1">
                <a:cs typeface="B Nazanin" panose="00000400000000000000" pitchFamily="2" charset="-78"/>
              </a:rPr>
              <a:t>شش­ماه</a:t>
            </a:r>
            <a:r>
              <a:rPr lang="fa-IR" sz="2000" dirty="0">
                <a:cs typeface="B Nazanin" panose="00000400000000000000" pitchFamily="2" charset="-78"/>
              </a:rPr>
              <a:t> پس از </a:t>
            </a:r>
            <a:r>
              <a:rPr lang="fa-IR" sz="2000" dirty="0" err="1">
                <a:cs typeface="B Nazanin" panose="00000400000000000000" pitchFamily="2" charset="-78"/>
              </a:rPr>
              <a:t>لازم­الاجراءشدن</a:t>
            </a:r>
            <a:r>
              <a:rPr lang="fa-IR" sz="2000" dirty="0">
                <a:cs typeface="B Nazanin" panose="00000400000000000000" pitchFamily="2" charset="-78"/>
              </a:rPr>
              <a:t> این قانون به تصویب هیأت وزیران برساند.</a:t>
            </a:r>
          </a:p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ماده۴۸ـ</a:t>
            </a:r>
            <a:r>
              <a:rPr lang="fa-IR" sz="2000" dirty="0">
                <a:cs typeface="B Nazanin" panose="00000400000000000000" pitchFamily="2" charset="-78"/>
              </a:rPr>
              <a:t> وزارت بهداشت، درمان و آموزش پزشکی مکلف است با بازنگری </a:t>
            </a:r>
            <a:r>
              <a:rPr lang="fa-IR" sz="2000" dirty="0" err="1">
                <a:cs typeface="B Nazanin" panose="00000400000000000000" pitchFamily="2" charset="-78"/>
              </a:rPr>
              <a:t>دستورالعمل­ها</a:t>
            </a:r>
            <a:r>
              <a:rPr lang="fa-IR" sz="2000" dirty="0">
                <a:cs typeface="B Nazanin" panose="00000400000000000000" pitchFamily="2" charset="-78"/>
              </a:rPr>
              <a:t> و متون آموزشی و ترویجی خود در جهت افزایش باروری و ثمرات بارداری و زایمان طبیعی در سلامت بانوان،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هزینه­های روحی، روانی و اقتصادی دوران بارداری را کاهش دهد</a:t>
            </a:r>
            <a:r>
              <a:rPr lang="fa-IR" sz="2000" dirty="0">
                <a:cs typeface="B Nazanin" panose="00000400000000000000" pitchFamily="2" charset="-78"/>
              </a:rPr>
              <a:t> و از </a:t>
            </a:r>
            <a:r>
              <a:rPr lang="fa-IR" sz="2000" dirty="0" err="1">
                <a:cs typeface="B Nazanin" panose="00000400000000000000" pitchFamily="2" charset="-78"/>
              </a:rPr>
              <a:t>القای</a:t>
            </a:r>
            <a:r>
              <a:rPr lang="fa-IR" sz="2000" dirty="0">
                <a:cs typeface="B Nazanin" panose="00000400000000000000" pitchFamily="2" charset="-78"/>
              </a:rPr>
              <a:t> هرگونه ترس و هراس نسبت به امر بارداری ذیل عباراتی از قبیل پرخطر و ناخواسته در شبکه بهداشت، ممانعت به عمل آورد و از عبارت مراقبت ویژه به جای آنها استفاده کند.</a:t>
            </a:r>
          </a:p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ماده۴۹ ـ </a:t>
            </a:r>
            <a:r>
              <a:rPr lang="fa-IR" sz="20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امکان زایمان طبیعی در بیمارستان ها و </a:t>
            </a:r>
            <a:r>
              <a:rPr lang="fa-IR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زایشگاههای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دولتی را به گونه­ای فراهم نماید که برای افراد تحت پوشش بیمه و مراجعین فاقد پوشش بیمه ای به صورت کاملا رایگان انجام </a:t>
            </a:r>
            <a:r>
              <a:rPr lang="fa-IR" sz="2000" dirty="0">
                <a:cs typeface="B Nazanin" panose="00000400000000000000" pitchFamily="2" charset="-78"/>
              </a:rPr>
              <a:t>و متناسب با </a:t>
            </a:r>
            <a:r>
              <a:rPr lang="fa-IR" sz="2000" dirty="0" err="1">
                <a:cs typeface="B Nazanin" panose="00000400000000000000" pitchFamily="2" charset="-78"/>
              </a:rPr>
              <a:t>آمایش</a:t>
            </a:r>
            <a:r>
              <a:rPr lang="fa-IR" sz="2000" dirty="0">
                <a:cs typeface="B Nazanin" panose="00000400000000000000" pitchFamily="2" charset="-78"/>
              </a:rPr>
              <a:t> سرزمینی، ظرف حداکثر </a:t>
            </a:r>
            <a:r>
              <a:rPr lang="fa-IR" sz="2000" dirty="0" err="1">
                <a:cs typeface="B Nazanin" panose="00000400000000000000" pitchFamily="2" charset="-78"/>
              </a:rPr>
              <a:t>دوسال</a:t>
            </a:r>
            <a:r>
              <a:rPr lang="fa-IR" sz="2000" dirty="0">
                <a:cs typeface="B Nazanin" panose="00000400000000000000" pitchFamily="2" charset="-78"/>
              </a:rPr>
              <a:t> پس از ابلاغ این قانون، با توجه به استانداردهای سطح بندی ارائه خدمات، ترتیبی اتخاذ نماید که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کلیه زنان باردار حداکثر طی مدت یک ساعت با وسیله نقلیه معمول به خدمات </a:t>
            </a:r>
            <a:r>
              <a:rPr lang="fa-IR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زایشگاهی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ایمن و استاندارد دسترسی داشته باشند</a:t>
            </a:r>
            <a:r>
              <a:rPr lang="fa-IR" sz="2000" dirty="0">
                <a:cs typeface="B Nazanin" panose="000004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006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9119" y="1056813"/>
            <a:ext cx="10353761" cy="533400"/>
          </a:xfrm>
        </p:spPr>
        <p:txBody>
          <a:bodyPr>
            <a:noAutofit/>
          </a:bodyPr>
          <a:lstStyle/>
          <a:p>
            <a:pPr algn="ctr" rtl="1"/>
            <a:r>
              <a:rPr kumimoji="0" lang="fa-IR" sz="32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B Nazanin" panose="00000400000000000000" pitchFamily="2" charset="-78"/>
              </a:rPr>
              <a:t>قانون حمایت از خانواده و جوانی جمعیت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027" y="2263806"/>
            <a:ext cx="11294930" cy="4403694"/>
          </a:xfrm>
        </p:spPr>
        <p:txBody>
          <a:bodyPr>
            <a:normAutofit lnSpcReduction="10000"/>
          </a:bodyPr>
          <a:lstStyle/>
          <a:p>
            <a:pPr lvl="1" algn="r" rtl="1"/>
            <a:r>
              <a:rPr lang="fa-IR" sz="2000" b="1" dirty="0">
                <a:cs typeface="B Nazanin" panose="00000400000000000000" pitchFamily="2" charset="-78"/>
              </a:rPr>
              <a:t>ماده۵۰ ـ </a:t>
            </a:r>
            <a:r>
              <a:rPr lang="fa-IR" sz="2000" dirty="0">
                <a:cs typeface="B Nazanin" panose="00000400000000000000" pitchFamily="2" charset="-78"/>
              </a:rPr>
              <a:t>وزارت بهداشت، درمان و آموزش پزشکی مکلف است در راستای </a:t>
            </a:r>
            <a:r>
              <a:rPr lang="fa-IR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تأمین، حفظ، ارتقاء سلامت مادر و نوزاد و کاهش سالانه پنج درصد(۵%) از میزان زایمان غیرطبیعی نسبت به نرخ کل زایمان در کشور </a:t>
            </a:r>
            <a:r>
              <a:rPr lang="fa-IR" sz="2000" dirty="0">
                <a:cs typeface="B Nazanin" panose="00000400000000000000" pitchFamily="2" charset="-78"/>
              </a:rPr>
              <a:t>تا رسیدن به نرخ میانگین جهانی، اقدام به اجرای موارد ذیل نماید و گزارش اقدامات و نتایج حاصل را هر </a:t>
            </a:r>
            <a:r>
              <a:rPr lang="fa-IR" sz="2000" dirty="0" err="1">
                <a:cs typeface="B Nazanin" panose="00000400000000000000" pitchFamily="2" charset="-78"/>
              </a:rPr>
              <a:t>سه­ماه</a:t>
            </a:r>
            <a:r>
              <a:rPr lang="fa-IR" sz="2000" dirty="0">
                <a:cs typeface="B Nazanin" panose="00000400000000000000" pitchFamily="2" charset="-78"/>
              </a:rPr>
              <a:t> یک­بار به ستاد ملی جمعیت ارائه نماید: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ب ـ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آموزش و فرهنگ سازی برای زایمان طبیعی و آموزش­های فردی به مادر باردار و خانواده 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پ ـ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برقراری نظام تضمین کیفیت مهارت آموزی و ارائه خدمات مراقبت بارداری و زایمان در قالب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کارگروهی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توسط </a:t>
            </a:r>
            <a:r>
              <a:rPr lang="fa-IR" sz="1800" dirty="0" err="1">
                <a:cs typeface="B Nazanin" panose="00000400000000000000" pitchFamily="2" charset="-78"/>
              </a:rPr>
              <a:t>ماماها</a:t>
            </a:r>
            <a:r>
              <a:rPr lang="fa-IR" sz="1800" dirty="0">
                <a:cs typeface="B Nazanin" panose="00000400000000000000" pitchFamily="2" charset="-78"/>
              </a:rPr>
              <a:t>، پزشکان و متخصصان زنان و زایمان، اطفال، بیهوشی و بقیه کارکنان مرتبط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ح ـ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ارتقای کیفیت مراقبتهای بارداری در راستای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فرزند­آوری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و زایمان طبیعی</a:t>
            </a:r>
            <a:r>
              <a:rPr lang="fa-IR" sz="1800" dirty="0">
                <a:cs typeface="B Nazanin" panose="00000400000000000000" pitchFamily="2" charset="-78"/>
              </a:rPr>
              <a:t>، مبتنی بر پرونده الکترونیک یکپارچه و برخط سلامت با امکان دسترسی در کلیه بخش­ های بهداشت و درمان دولتی و غیردولتی، بر اساس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استقرار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راهنماهای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بالینی سلامت مادر و جنین و با رعایت سطح بندی خدمات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خ ـ وزارت بهداشت، درمان و آموزش پزشکی مکلف است نسبت به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ارزشیابی عملکرد کارکنان بهداشتی ـ درمانی برحسب میزان رضایت مادران، در ارائه مراقبت با کیفیت بارداری و زایمان طبیعی و اعمال آن در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کارانه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ارائه­دهندگان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خدمات </a:t>
            </a:r>
            <a:r>
              <a:rPr lang="fa-IR" sz="1800" dirty="0">
                <a:cs typeface="B Nazanin" panose="00000400000000000000" pitchFamily="2" charset="-78"/>
              </a:rPr>
              <a:t>اقدام نماید.</a:t>
            </a:r>
          </a:p>
          <a:p>
            <a:pPr lvl="2" algn="r" rtl="1"/>
            <a:r>
              <a:rPr lang="fa-IR" sz="1800" dirty="0">
                <a:cs typeface="B Nazanin" panose="00000400000000000000" pitchFamily="2" charset="-78"/>
              </a:rPr>
              <a:t>ذ ـ وزارت بهداشت، درمان و آموزش پزشکی مکلف است پنج درصد(۵%) از بودجه­ های عمرانی خود را به 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بهبود کیفیت محیط­های </a:t>
            </a:r>
            <a:r>
              <a:rPr lang="fa-IR" sz="18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زایشگاهی</a:t>
            </a:r>
            <a:r>
              <a:rPr lang="fa-IR" sz="18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از نظر فیزیکی و بهداشتی اختصاص دهد. از سال سوم اجرای این قانون پرداخت سهم هر زایشگاه منوط به افزایش میزان رضایت مادران باردار از محیط فیزیکی زایشگاه می­باشد</a:t>
            </a:r>
            <a:r>
              <a:rPr lang="fa-IR" sz="1800" dirty="0">
                <a:cs typeface="B Nazanin" panose="00000400000000000000" pitchFamily="2" charset="-78"/>
              </a:rPr>
              <a:t>.</a:t>
            </a:r>
            <a:endParaRPr lang="en-US" sz="1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476145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1209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 Nazanin</vt:lpstr>
      <vt:lpstr>Calibri</vt:lpstr>
      <vt:lpstr>Calibri Light</vt:lpstr>
      <vt:lpstr>Century Gothic</vt:lpstr>
      <vt:lpstr>Times New Roman</vt:lpstr>
      <vt:lpstr>Wingdings 3</vt:lpstr>
      <vt:lpstr>Office Theme</vt:lpstr>
      <vt:lpstr>Ion Boardroom</vt:lpstr>
      <vt:lpstr>بسم الله الرحمن الرحیم</vt:lpstr>
      <vt:lpstr>قانون حمایت از خانواده و جوانی جمعیت</vt:lpstr>
      <vt:lpstr>قانون حمایت از خانواده و جوانی جمعیت</vt:lpstr>
      <vt:lpstr>قانون حمایت از خانواده و جوانی جمعیت</vt:lpstr>
      <vt:lpstr>قانون حمایت از خانواده و جوانی جمعیت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Admin</dc:creator>
  <cp:lastModifiedBy>Ravabet Omumi</cp:lastModifiedBy>
  <cp:revision>3</cp:revision>
  <dcterms:created xsi:type="dcterms:W3CDTF">2024-07-29T08:25:37Z</dcterms:created>
  <dcterms:modified xsi:type="dcterms:W3CDTF">2024-08-17T05:46:05Z</dcterms:modified>
</cp:coreProperties>
</file>