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notesMasterIdLst>
    <p:notesMasterId r:id="rId24"/>
  </p:notesMasterIdLst>
  <p:sldIdLst>
    <p:sldId id="263" r:id="rId5"/>
    <p:sldId id="580" r:id="rId6"/>
    <p:sldId id="648" r:id="rId7"/>
    <p:sldId id="581" r:id="rId8"/>
    <p:sldId id="306" r:id="rId9"/>
    <p:sldId id="340" r:id="rId10"/>
    <p:sldId id="579" r:id="rId11"/>
    <p:sldId id="298" r:id="rId12"/>
    <p:sldId id="300" r:id="rId13"/>
    <p:sldId id="257" r:id="rId14"/>
    <p:sldId id="297" r:id="rId15"/>
    <p:sldId id="260" r:id="rId16"/>
    <p:sldId id="272" r:id="rId17"/>
    <p:sldId id="536" r:id="rId18"/>
    <p:sldId id="273" r:id="rId19"/>
    <p:sldId id="275" r:id="rId20"/>
    <p:sldId id="276" r:id="rId21"/>
    <p:sldId id="582" r:id="rId22"/>
    <p:sldId id="291" r:id="rId2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09" d="100"/>
          <a:sy n="109" d="100"/>
        </p:scale>
        <p:origin x="1674"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08AEA34-087F-4F98-A320-758F434B5113}" type="datetimeFigureOut">
              <a:rPr lang="fa-IR" smtClean="0"/>
              <a:pPr/>
              <a:t>17/02/1446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0922EE8-B7DF-4A32-A5A7-FE6D56EBD5E6}" type="slidenum">
              <a:rPr lang="fa-IR" smtClean="0"/>
              <a:pPr/>
              <a:t>‹#›</a:t>
            </a:fld>
            <a:endParaRPr lang="fa-IR"/>
          </a:p>
        </p:txBody>
      </p:sp>
    </p:spTree>
    <p:extLst>
      <p:ext uri="{BB962C8B-B14F-4D97-AF65-F5344CB8AC3E}">
        <p14:creationId xmlns:p14="http://schemas.microsoft.com/office/powerpoint/2010/main" val="38326978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2F2808-D261-422B-A023-952C2FADD66C}" type="datetimeFigureOut">
              <a:rPr lang="fa-IR" smtClean="0"/>
              <a:pPr/>
              <a:t>17/02/1446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9C023F-A918-44E0-8308-590FF0363D24}" type="slidenum">
              <a:rPr lang="fa-IR" smtClean="0"/>
              <a:pPr/>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02F2808-D261-422B-A023-952C2FADD66C}" type="datetimeFigureOut">
              <a:rPr lang="fa-IR" smtClean="0"/>
              <a:pPr/>
              <a:t>17/02/1446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B9C023F-A918-44E0-8308-590FF0363D24}"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1583;&#1608;&#1587;&#1578;&#1583;&#1575;&#1585;%20&#1605;&#1575;&#1583;&#1585;%2087.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a:extLst>
              <a:ext uri="{FF2B5EF4-FFF2-40B4-BE49-F238E27FC236}">
                <a16:creationId xmlns:a16="http://schemas.microsoft.com/office/drawing/2014/main" id="{53C1394C-159D-45D0-8460-621D90310320}"/>
              </a:ext>
            </a:extLst>
          </p:cNvPr>
          <p:cNvPicPr>
            <a:picLocks noChangeAspect="1"/>
          </p:cNvPicPr>
          <p:nvPr/>
        </p:nvPicPr>
        <p:blipFill>
          <a:blip r:embed="rId2">
            <a:duotone>
              <a:schemeClr val="accent2">
                <a:shade val="45000"/>
                <a:satMod val="135000"/>
              </a:schemeClr>
              <a:prstClr val="white"/>
            </a:duotone>
          </a:blip>
          <a:srcRect/>
          <a:stretch>
            <a:fillRect/>
          </a:stretch>
        </p:blipFill>
        <p:spPr bwMode="auto">
          <a:xfrm>
            <a:off x="0" y="-98425"/>
            <a:ext cx="9144000" cy="69564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143000"/>
          </a:xfrm>
        </p:spPr>
        <p:txBody>
          <a:bodyPr>
            <a:normAutofit/>
          </a:bodyPr>
          <a:lstStyle/>
          <a:p>
            <a:r>
              <a:rPr lang="fa-IR" sz="3200" b="1" dirty="0">
                <a:solidFill>
                  <a:schemeClr val="accent1">
                    <a:lumMod val="75000"/>
                  </a:schemeClr>
                </a:solidFill>
                <a:latin typeface="Times New Roman" panose="02020603050405020304" pitchFamily="18" charset="0"/>
                <a:cs typeface="B Titr" panose="00000700000000000000" pitchFamily="2" charset="-78"/>
              </a:rPr>
              <a:t>اهداف کلاس های آمادگی برای زایمان </a:t>
            </a:r>
          </a:p>
        </p:txBody>
      </p:sp>
      <p:sp>
        <p:nvSpPr>
          <p:cNvPr id="3" name="Content Placeholder 2"/>
          <p:cNvSpPr>
            <a:spLocks noGrp="1"/>
          </p:cNvSpPr>
          <p:nvPr>
            <p:ph idx="1"/>
          </p:nvPr>
        </p:nvSpPr>
        <p:spPr>
          <a:xfrm>
            <a:off x="457200" y="1412776"/>
            <a:ext cx="8229600" cy="4752527"/>
          </a:xfrm>
        </p:spPr>
        <p:txBody>
          <a:bodyPr>
            <a:normAutofit fontScale="92500"/>
          </a:bodyPr>
          <a:lstStyle/>
          <a:p>
            <a:pPr marL="457200" lvl="0" indent="-457200">
              <a:lnSpc>
                <a:spcPct val="200000"/>
              </a:lnSpc>
            </a:pPr>
            <a:r>
              <a:rPr lang="fa-IR" b="1" dirty="0">
                <a:cs typeface="B Nazanin" pitchFamily="2" charset="-78"/>
              </a:rPr>
              <a:t>افزايش آگاهي مادران در خصوص فرآيند ليبر و زايمان</a:t>
            </a:r>
          </a:p>
          <a:p>
            <a:pPr marL="457200" lvl="0" indent="-457200">
              <a:lnSpc>
                <a:spcPct val="200000"/>
              </a:lnSpc>
            </a:pPr>
            <a:r>
              <a:rPr lang="fa-IR" b="1" dirty="0">
                <a:cs typeface="B Nazanin" pitchFamily="2" charset="-78"/>
              </a:rPr>
              <a:t>آگاهي</a:t>
            </a:r>
            <a:r>
              <a:rPr lang="ar-SA" b="1" dirty="0">
                <a:cs typeface="B Nazanin" pitchFamily="2" charset="-78"/>
              </a:rPr>
              <a:t> از روش</a:t>
            </a:r>
            <a:r>
              <a:rPr lang="fa-IR" b="1" dirty="0">
                <a:cs typeface="B Nazanin" pitchFamily="2" charset="-78"/>
              </a:rPr>
              <a:t> </a:t>
            </a:r>
            <a:r>
              <a:rPr lang="ar-SA" b="1" dirty="0">
                <a:cs typeface="B Nazanin" pitchFamily="2" charset="-78"/>
              </a:rPr>
              <a:t>های مناسب کاهش درد حین لیبر</a:t>
            </a:r>
            <a:r>
              <a:rPr lang="fa-IR" b="1" dirty="0">
                <a:cs typeface="B Nazanin" pitchFamily="2" charset="-78"/>
              </a:rPr>
              <a:t> و زايمان</a:t>
            </a:r>
            <a:endParaRPr lang="en-US" b="1" dirty="0">
              <a:cs typeface="B Nazanin" pitchFamily="2" charset="-78"/>
            </a:endParaRPr>
          </a:p>
          <a:p>
            <a:endParaRPr lang="fa-IR" b="1" dirty="0">
              <a:cs typeface="B Nazanin" pitchFamily="2" charset="-78"/>
            </a:endParaRPr>
          </a:p>
          <a:p>
            <a:r>
              <a:rPr lang="fa-IR" b="1" dirty="0">
                <a:cs typeface="B Nazanin" pitchFamily="2" charset="-78"/>
              </a:rPr>
              <a:t>توانمند سازي مادران براي انتخاب روش زايمان ايمن</a:t>
            </a:r>
          </a:p>
          <a:p>
            <a:endParaRPr lang="en-US" b="1" dirty="0">
              <a:cs typeface="B Nazanin" pitchFamily="2" charset="-78"/>
            </a:endParaRPr>
          </a:p>
          <a:p>
            <a:pPr algn="justLow"/>
            <a:r>
              <a:rPr lang="fa-IR" b="1" dirty="0">
                <a:cs typeface="B Nazanin" pitchFamily="2" charset="-78"/>
              </a:rPr>
              <a:t>ترویج زایمان طبیعی با رویکرد علمی مبتنی بر شواهد در راستاي افزايش نرخ باروري</a:t>
            </a:r>
          </a:p>
          <a:p>
            <a:endParaRPr lang="en-US" b="1" dirty="0">
              <a:cs typeface="B Nazanin" pitchFamily="2" charset="-78"/>
            </a:endParaRPr>
          </a:p>
          <a:p>
            <a:endParaRPr lang="fa-IR" dirty="0">
              <a:cs typeface="B Nazanin"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a:lnSpc>
                <a:spcPct val="115000"/>
              </a:lnSpc>
            </a:pPr>
            <a:r>
              <a:rPr lang="fa-IR" dirty="0">
                <a:ea typeface="Calibri"/>
                <a:cs typeface="B Titr" pitchFamily="2" charset="-78"/>
              </a:rPr>
              <a:t>حضور در این کلاس ها به مادر کمک می کند تا در هنگام زایمان، دردهای زایمانی را به طور ارادی کنترل نماید.</a:t>
            </a:r>
          </a:p>
          <a:p>
            <a:pPr algn="justLow">
              <a:lnSpc>
                <a:spcPct val="115000"/>
              </a:lnSpc>
            </a:pPr>
            <a:endParaRPr lang="en-US" sz="2400" dirty="0">
              <a:ea typeface="Calibri"/>
              <a:cs typeface="B Titr" pitchFamily="2" charset="-78"/>
            </a:endParaRPr>
          </a:p>
          <a:p>
            <a:pPr marL="0" indent="0" algn="ctr">
              <a:lnSpc>
                <a:spcPct val="115000"/>
              </a:lnSpc>
              <a:spcBef>
                <a:spcPct val="0"/>
              </a:spcBef>
              <a:buNone/>
            </a:pPr>
            <a:r>
              <a:rPr lang="fa-IR" b="1" dirty="0">
                <a:solidFill>
                  <a:schemeClr val="accent1">
                    <a:lumMod val="75000"/>
                  </a:schemeClr>
                </a:solidFill>
                <a:latin typeface="Times New Roman" panose="02020603050405020304" pitchFamily="18" charset="0"/>
                <a:ea typeface="+mj-ea"/>
                <a:cs typeface="B Titr" panose="00000700000000000000" pitchFamily="2" charset="-78"/>
              </a:rPr>
              <a:t>شرکت در این کلاس ها منجر به از بین رفتن درد زایمان نخواهد شد. </a:t>
            </a:r>
            <a:endParaRPr lang="en-US" b="1" dirty="0">
              <a:solidFill>
                <a:schemeClr val="accent1">
                  <a:lumMod val="75000"/>
                </a:schemeClr>
              </a:solidFill>
              <a:latin typeface="Times New Roman" panose="02020603050405020304" pitchFamily="18" charset="0"/>
              <a:ea typeface="+mj-ea"/>
              <a:cs typeface="B Titr" panose="00000700000000000000" pitchFamily="2" charset="-78"/>
            </a:endParaRPr>
          </a:p>
          <a:p>
            <a:pPr algn="justLow"/>
            <a:endParaRPr lang="fa-IR" b="1" dirty="0">
              <a:cs typeface="B Titr" pitchFamily="2" charset="-78"/>
            </a:endParaRPr>
          </a:p>
        </p:txBody>
      </p:sp>
    </p:spTree>
    <p:extLst>
      <p:ext uri="{BB962C8B-B14F-4D97-AF65-F5344CB8AC3E}">
        <p14:creationId xmlns:p14="http://schemas.microsoft.com/office/powerpoint/2010/main" val="16427838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lowchart: Alternate Process 12"/>
          <p:cNvSpPr>
            <a:spLocks noChangeArrowheads="1"/>
          </p:cNvSpPr>
          <p:nvPr/>
        </p:nvSpPr>
        <p:spPr bwMode="auto">
          <a:xfrm>
            <a:off x="6372225" y="1565275"/>
            <a:ext cx="2214563" cy="1149350"/>
          </a:xfrm>
          <a:prstGeom prst="flowChartAlternateProcess">
            <a:avLst/>
          </a:prstGeom>
          <a:solidFill>
            <a:srgbClr val="CAEC9C"/>
          </a:solidFill>
          <a:ln w="6350" algn="ctr">
            <a:solidFill>
              <a:srgbClr val="C00000">
                <a:alpha val="94116"/>
              </a:srgbClr>
            </a:solidFill>
            <a:round/>
            <a:headEnd/>
            <a:tailEnd/>
          </a:ln>
        </p:spPr>
        <p:txBody>
          <a:bodyPr/>
          <a:lstStyle/>
          <a:p>
            <a:pPr algn="ctr" rtl="1"/>
            <a:r>
              <a:rPr lang="fa-IR" sz="1600" b="1" dirty="0">
                <a:latin typeface="Times New Roman" pitchFamily="18" charset="0"/>
                <a:cs typeface="B Zar" pitchFamily="2" charset="-78"/>
              </a:rPr>
              <a:t>ارائه مراقبتهای دوران بارداری بر اساس پروتکل وزارت بهداشت وکتب معتبر علمی</a:t>
            </a:r>
            <a:endParaRPr lang="en-US" sz="1600" b="1" dirty="0">
              <a:latin typeface="Times New Roman" pitchFamily="18" charset="0"/>
              <a:cs typeface="B Zar" pitchFamily="2" charset="-78"/>
            </a:endParaRPr>
          </a:p>
        </p:txBody>
      </p:sp>
      <p:sp>
        <p:nvSpPr>
          <p:cNvPr id="15363" name="Flowchart: Alternate Process 13"/>
          <p:cNvSpPr>
            <a:spLocks noChangeArrowheads="1"/>
          </p:cNvSpPr>
          <p:nvPr/>
        </p:nvSpPr>
        <p:spPr bwMode="auto">
          <a:xfrm>
            <a:off x="3429000" y="1500188"/>
            <a:ext cx="2214563" cy="1000125"/>
          </a:xfrm>
          <a:prstGeom prst="flowChartAlternateProcess">
            <a:avLst/>
          </a:prstGeom>
          <a:solidFill>
            <a:srgbClr val="CAEC9C"/>
          </a:solidFill>
          <a:ln w="9525" algn="ctr">
            <a:solidFill>
              <a:srgbClr val="C00000"/>
            </a:solidFill>
            <a:round/>
            <a:headEnd/>
            <a:tailEnd/>
          </a:ln>
        </p:spPr>
        <p:txBody>
          <a:bodyPr/>
          <a:lstStyle/>
          <a:p>
            <a:pPr algn="ctr" rtl="1"/>
            <a:r>
              <a:rPr lang="ar-SA" b="1" dirty="0">
                <a:latin typeface="Times New Roman" pitchFamily="18" charset="0"/>
                <a:cs typeface="B Zar" pitchFamily="2" charset="-78"/>
              </a:rPr>
              <a:t>ارائه خدمات مراقبتی و پاراکلینیکی در فوريت هاي مامايي و زايمان </a:t>
            </a:r>
            <a:endParaRPr lang="en-US" b="1" dirty="0">
              <a:latin typeface="Times New Roman" pitchFamily="18" charset="0"/>
              <a:cs typeface="B Zar" pitchFamily="2" charset="-78"/>
            </a:endParaRPr>
          </a:p>
        </p:txBody>
      </p:sp>
      <p:sp>
        <p:nvSpPr>
          <p:cNvPr id="15364" name="Flowchart: Alternate Process 14"/>
          <p:cNvSpPr>
            <a:spLocks noChangeArrowheads="1"/>
          </p:cNvSpPr>
          <p:nvPr/>
        </p:nvSpPr>
        <p:spPr bwMode="auto">
          <a:xfrm>
            <a:off x="3429000" y="2857500"/>
            <a:ext cx="2214563" cy="1000125"/>
          </a:xfrm>
          <a:prstGeom prst="flowChartAlternateProcess">
            <a:avLst/>
          </a:prstGeom>
          <a:solidFill>
            <a:srgbClr val="CAEC9C"/>
          </a:solidFill>
          <a:ln w="9525" algn="ctr">
            <a:solidFill>
              <a:srgbClr val="C00000"/>
            </a:solidFill>
            <a:round/>
            <a:headEnd/>
            <a:tailEnd/>
          </a:ln>
        </p:spPr>
        <p:txBody>
          <a:bodyPr/>
          <a:lstStyle/>
          <a:p>
            <a:pPr algn="ctr" rtl="1"/>
            <a:r>
              <a:rPr lang="fa-IR" sz="1600" b="1" dirty="0">
                <a:latin typeface="Times New Roman" pitchFamily="18" charset="0"/>
                <a:cs typeface="B Zar" pitchFamily="2" charset="-78"/>
              </a:rPr>
              <a:t>آموزش به ارائه دهندگان خدمت در مورد روشهای دارویی و غیر دارویی</a:t>
            </a:r>
          </a:p>
        </p:txBody>
      </p:sp>
      <p:sp>
        <p:nvSpPr>
          <p:cNvPr id="15365" name="Flowchart: Alternate Process 15"/>
          <p:cNvSpPr>
            <a:spLocks noChangeArrowheads="1"/>
          </p:cNvSpPr>
          <p:nvPr/>
        </p:nvSpPr>
        <p:spPr bwMode="auto">
          <a:xfrm>
            <a:off x="6372225" y="2860675"/>
            <a:ext cx="2214563" cy="1000125"/>
          </a:xfrm>
          <a:prstGeom prst="flowChartAlternateProcess">
            <a:avLst/>
          </a:prstGeom>
          <a:solidFill>
            <a:srgbClr val="CAEC9C"/>
          </a:solidFill>
          <a:ln w="9525" algn="ctr">
            <a:solidFill>
              <a:srgbClr val="C00000"/>
            </a:solidFill>
            <a:round/>
            <a:headEnd/>
            <a:tailEnd/>
          </a:ln>
        </p:spPr>
        <p:txBody>
          <a:bodyPr/>
          <a:lstStyle/>
          <a:p>
            <a:pPr algn="ctr" rtl="1"/>
            <a:r>
              <a:rPr lang="fa-IR" b="1" dirty="0">
                <a:latin typeface="Times New Roman" pitchFamily="18" charset="0"/>
                <a:cs typeface="B Zar" pitchFamily="2" charset="-78"/>
              </a:rPr>
              <a:t>زایمان فیزیولوژیک با روشهای کاهش درد</a:t>
            </a:r>
            <a:endParaRPr lang="en-US" b="1" dirty="0">
              <a:latin typeface="Times New Roman" pitchFamily="18" charset="0"/>
              <a:cs typeface="B Zar" pitchFamily="2" charset="-78"/>
            </a:endParaRPr>
          </a:p>
        </p:txBody>
      </p:sp>
      <p:sp>
        <p:nvSpPr>
          <p:cNvPr id="15366" name="Flowchart: Alternate Process 16"/>
          <p:cNvSpPr>
            <a:spLocks noChangeArrowheads="1"/>
          </p:cNvSpPr>
          <p:nvPr/>
        </p:nvSpPr>
        <p:spPr bwMode="auto">
          <a:xfrm>
            <a:off x="6372225" y="4229100"/>
            <a:ext cx="2214563" cy="1000125"/>
          </a:xfrm>
          <a:prstGeom prst="flowChartAlternateProcess">
            <a:avLst/>
          </a:prstGeom>
          <a:solidFill>
            <a:srgbClr val="CAEC9C"/>
          </a:solidFill>
          <a:ln w="9525" algn="ctr">
            <a:solidFill>
              <a:srgbClr val="C00000"/>
            </a:solidFill>
            <a:round/>
            <a:headEnd/>
            <a:tailEnd/>
          </a:ln>
        </p:spPr>
        <p:txBody>
          <a:bodyPr/>
          <a:lstStyle/>
          <a:p>
            <a:pPr algn="ctr" rtl="1"/>
            <a:r>
              <a:rPr lang="fa-IR" b="1" dirty="0">
                <a:latin typeface="Times New Roman" pitchFamily="18" charset="0"/>
                <a:cs typeface="B Zar" pitchFamily="2" charset="-78"/>
              </a:rPr>
              <a:t>رعایت خلوت مادران،</a:t>
            </a:r>
            <a:endParaRPr lang="en-US" b="1" dirty="0">
              <a:latin typeface="Times New Roman" pitchFamily="18" charset="0"/>
              <a:cs typeface="B Zar" pitchFamily="2" charset="-78"/>
            </a:endParaRPr>
          </a:p>
          <a:p>
            <a:pPr algn="ctr" rtl="1"/>
            <a:r>
              <a:rPr lang="fa-IR" b="1" dirty="0">
                <a:latin typeface="Times New Roman" pitchFamily="18" charset="0"/>
                <a:cs typeface="B Zar" pitchFamily="2" charset="-78"/>
              </a:rPr>
              <a:t>احترام به اعتقادات و باورهای مذهبی مادر</a:t>
            </a:r>
            <a:endParaRPr lang="en-US" b="1" dirty="0">
              <a:latin typeface="Times New Roman" pitchFamily="18" charset="0"/>
              <a:cs typeface="B Zar" pitchFamily="2" charset="-78"/>
            </a:endParaRPr>
          </a:p>
        </p:txBody>
      </p:sp>
      <p:sp>
        <p:nvSpPr>
          <p:cNvPr id="15367" name="Flowchart: Alternate Process 17"/>
          <p:cNvSpPr>
            <a:spLocks noChangeArrowheads="1"/>
          </p:cNvSpPr>
          <p:nvPr/>
        </p:nvSpPr>
        <p:spPr bwMode="auto">
          <a:xfrm>
            <a:off x="3357563" y="4214813"/>
            <a:ext cx="2214562" cy="1000125"/>
          </a:xfrm>
          <a:prstGeom prst="flowChartAlternateProcess">
            <a:avLst/>
          </a:prstGeom>
          <a:solidFill>
            <a:srgbClr val="CAEC9C"/>
          </a:solidFill>
          <a:ln w="9525" algn="ctr">
            <a:solidFill>
              <a:srgbClr val="C00000"/>
            </a:solidFill>
            <a:round/>
            <a:headEnd/>
            <a:tailEnd/>
          </a:ln>
        </p:spPr>
        <p:txBody>
          <a:bodyPr/>
          <a:lstStyle/>
          <a:p>
            <a:pPr algn="ctr" rtl="1"/>
            <a:r>
              <a:rPr lang="fa-IR" b="1" dirty="0">
                <a:latin typeface="Times New Roman" pitchFamily="18" charset="0"/>
                <a:cs typeface="B Zar" pitchFamily="2" charset="-78"/>
              </a:rPr>
              <a:t>حضور همراه آموزش دیده</a:t>
            </a:r>
            <a:endParaRPr lang="en-US" b="1" dirty="0">
              <a:latin typeface="Times New Roman" pitchFamily="18" charset="0"/>
              <a:cs typeface="B Zar" pitchFamily="2" charset="-78"/>
            </a:endParaRPr>
          </a:p>
        </p:txBody>
      </p:sp>
      <p:sp>
        <p:nvSpPr>
          <p:cNvPr id="15368" name="Flowchart: Alternate Process 18"/>
          <p:cNvSpPr>
            <a:spLocks noChangeArrowheads="1"/>
          </p:cNvSpPr>
          <p:nvPr/>
        </p:nvSpPr>
        <p:spPr bwMode="auto">
          <a:xfrm>
            <a:off x="500063" y="1500188"/>
            <a:ext cx="2214562" cy="1000125"/>
          </a:xfrm>
          <a:prstGeom prst="flowChartAlternateProcess">
            <a:avLst/>
          </a:prstGeom>
          <a:solidFill>
            <a:srgbClr val="CAEC9C"/>
          </a:solidFill>
          <a:ln w="9525" algn="ctr">
            <a:solidFill>
              <a:srgbClr val="C00000"/>
            </a:solidFill>
            <a:round/>
            <a:headEnd/>
            <a:tailEnd/>
          </a:ln>
        </p:spPr>
        <p:txBody>
          <a:bodyPr/>
          <a:lstStyle/>
          <a:p>
            <a:pPr algn="ctr" rtl="1"/>
            <a:r>
              <a:rPr lang="fa-IR" b="1" dirty="0">
                <a:latin typeface="Times New Roman" pitchFamily="18" charset="0"/>
                <a:cs typeface="B Zar" pitchFamily="2" charset="-78"/>
              </a:rPr>
              <a:t>ارتباط با سطوح بالاتر  و پائین تر بیمارستان</a:t>
            </a:r>
            <a:endParaRPr lang="en-US" b="1" dirty="0">
              <a:latin typeface="Times New Roman" pitchFamily="18" charset="0"/>
              <a:cs typeface="B Zar" pitchFamily="2" charset="-78"/>
            </a:endParaRPr>
          </a:p>
        </p:txBody>
      </p:sp>
      <p:sp>
        <p:nvSpPr>
          <p:cNvPr id="15369" name="Flowchart: Alternate Process 19"/>
          <p:cNvSpPr>
            <a:spLocks noChangeArrowheads="1"/>
          </p:cNvSpPr>
          <p:nvPr/>
        </p:nvSpPr>
        <p:spPr bwMode="auto">
          <a:xfrm>
            <a:off x="500063" y="2786063"/>
            <a:ext cx="2214562" cy="1000125"/>
          </a:xfrm>
          <a:prstGeom prst="flowChartAlternateProcess">
            <a:avLst/>
          </a:prstGeom>
          <a:solidFill>
            <a:srgbClr val="CAEC9C"/>
          </a:solidFill>
          <a:ln w="9525" algn="ctr">
            <a:solidFill>
              <a:srgbClr val="C00000"/>
            </a:solidFill>
            <a:round/>
            <a:headEnd/>
            <a:tailEnd/>
          </a:ln>
        </p:spPr>
        <p:txBody>
          <a:bodyPr/>
          <a:lstStyle/>
          <a:p>
            <a:pPr algn="ctr" rtl="1"/>
            <a:r>
              <a:rPr lang="fa-IR" b="1" dirty="0">
                <a:latin typeface="Times New Roman" pitchFamily="18" charset="0"/>
                <a:cs typeface="B Zar" pitchFamily="2" charset="-78"/>
              </a:rPr>
              <a:t>حذف مداخلات روتین غیر ضروری</a:t>
            </a:r>
            <a:endParaRPr lang="en-US" b="1" dirty="0">
              <a:latin typeface="Times New Roman" pitchFamily="18" charset="0"/>
              <a:cs typeface="B Zar" pitchFamily="2" charset="-78"/>
            </a:endParaRPr>
          </a:p>
        </p:txBody>
      </p:sp>
      <p:sp>
        <p:nvSpPr>
          <p:cNvPr id="15370" name="Flowchart: Alternate Process 20"/>
          <p:cNvSpPr>
            <a:spLocks noChangeArrowheads="1"/>
          </p:cNvSpPr>
          <p:nvPr/>
        </p:nvSpPr>
        <p:spPr bwMode="auto">
          <a:xfrm>
            <a:off x="3365500" y="5516563"/>
            <a:ext cx="2286000" cy="1000125"/>
          </a:xfrm>
          <a:prstGeom prst="flowChartAlternateProcess">
            <a:avLst/>
          </a:prstGeom>
          <a:solidFill>
            <a:srgbClr val="CAEC9C"/>
          </a:solidFill>
          <a:ln w="9525" algn="ctr">
            <a:solidFill>
              <a:srgbClr val="C00000"/>
            </a:solidFill>
            <a:round/>
            <a:headEnd/>
            <a:tailEnd/>
          </a:ln>
        </p:spPr>
        <p:txBody>
          <a:bodyPr/>
          <a:lstStyle/>
          <a:p>
            <a:pPr algn="ctr" rtl="1"/>
            <a:r>
              <a:rPr lang="fa-IR" b="1" dirty="0">
                <a:latin typeface="Times New Roman" pitchFamily="18" charset="0"/>
                <a:cs typeface="B Zar" pitchFamily="2" charset="-78"/>
              </a:rPr>
              <a:t>اجرای ده اقدام بیمارستان دوستدارکودک</a:t>
            </a:r>
            <a:endParaRPr lang="en-US" b="1" dirty="0">
              <a:latin typeface="Times New Roman" pitchFamily="18" charset="0"/>
              <a:cs typeface="B Zar" pitchFamily="2" charset="-78"/>
            </a:endParaRPr>
          </a:p>
        </p:txBody>
      </p:sp>
      <p:sp>
        <p:nvSpPr>
          <p:cNvPr id="15371" name="Flowchart: Alternate Process 21"/>
          <p:cNvSpPr>
            <a:spLocks noChangeArrowheads="1"/>
          </p:cNvSpPr>
          <p:nvPr/>
        </p:nvSpPr>
        <p:spPr bwMode="auto">
          <a:xfrm>
            <a:off x="539552" y="4293096"/>
            <a:ext cx="2214562" cy="1000125"/>
          </a:xfrm>
          <a:prstGeom prst="flowChartAlternateProcess">
            <a:avLst/>
          </a:prstGeom>
          <a:solidFill>
            <a:srgbClr val="FFFF00"/>
          </a:solidFill>
          <a:ln w="9525" algn="ctr">
            <a:solidFill>
              <a:srgbClr val="C00000"/>
            </a:solidFill>
            <a:round/>
            <a:headEnd/>
            <a:tailEnd/>
          </a:ln>
        </p:spPr>
        <p:txBody>
          <a:bodyPr/>
          <a:lstStyle/>
          <a:p>
            <a:pPr algn="ctr" rtl="1"/>
            <a:r>
              <a:rPr lang="fa-IR" b="1" dirty="0">
                <a:latin typeface="Times New Roman" pitchFamily="18" charset="0"/>
                <a:cs typeface="B Zar" pitchFamily="2" charset="-78"/>
              </a:rPr>
              <a:t>برگزاری کلاسهای آمادگی برای زایمان</a:t>
            </a:r>
            <a:endParaRPr lang="en-US" b="1" dirty="0">
              <a:latin typeface="Times New Roman" pitchFamily="18" charset="0"/>
              <a:cs typeface="B Zar" pitchFamily="2" charset="-78"/>
            </a:endParaRPr>
          </a:p>
        </p:txBody>
      </p:sp>
      <p:sp>
        <p:nvSpPr>
          <p:cNvPr id="15372" name="Oval 12">
            <a:hlinkClick r:id="rId2" action="ppaction://hlinkfile"/>
          </p:cNvPr>
          <p:cNvSpPr>
            <a:spLocks noChangeArrowheads="1"/>
          </p:cNvSpPr>
          <p:nvPr/>
        </p:nvSpPr>
        <p:spPr bwMode="auto">
          <a:xfrm>
            <a:off x="1215231" y="146056"/>
            <a:ext cx="6264275" cy="1273169"/>
          </a:xfrm>
          <a:prstGeom prst="ellipse">
            <a:avLst/>
          </a:prstGeom>
          <a:solidFill>
            <a:srgbClr val="FF6600"/>
          </a:solidFill>
          <a:ln w="9525">
            <a:noFill/>
            <a:round/>
            <a:headEnd/>
            <a:tailEnd/>
          </a:ln>
        </p:spPr>
        <p:txBody>
          <a:bodyPr wrap="none" anchor="ctr"/>
          <a:lstStyle/>
          <a:p>
            <a:pPr algn="ctr" rtl="1"/>
            <a:r>
              <a:rPr lang="fa-IR" sz="3600" b="1" dirty="0">
                <a:solidFill>
                  <a:srgbClr val="FFFF00"/>
                </a:solidFill>
                <a:cs typeface="B Titr" pitchFamily="2" charset="-78"/>
              </a:rPr>
              <a:t>ده اقدام بیمارستان دوستدار مادر</a:t>
            </a:r>
            <a:endParaRPr lang="es-UY" sz="3600" b="1" dirty="0">
              <a:solidFill>
                <a:srgbClr val="FFFF00"/>
              </a:solidFill>
              <a:cs typeface="B Titr"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b="1" dirty="0">
                <a:solidFill>
                  <a:schemeClr val="accent1">
                    <a:lumMod val="75000"/>
                  </a:schemeClr>
                </a:solidFill>
                <a:latin typeface="Times New Roman" panose="02020603050405020304" pitchFamily="18" charset="0"/>
                <a:cs typeface="B Titr" panose="00000700000000000000" pitchFamily="2" charset="-78"/>
              </a:rPr>
              <a:t>استاندارد محل آموزش</a:t>
            </a:r>
          </a:p>
        </p:txBody>
      </p:sp>
      <p:sp>
        <p:nvSpPr>
          <p:cNvPr id="3" name="Content Placeholder 2"/>
          <p:cNvSpPr>
            <a:spLocks noGrp="1"/>
          </p:cNvSpPr>
          <p:nvPr>
            <p:ph idx="1"/>
          </p:nvPr>
        </p:nvSpPr>
        <p:spPr/>
        <p:txBody>
          <a:bodyPr>
            <a:normAutofit fontScale="85000" lnSpcReduction="20000"/>
          </a:bodyPr>
          <a:lstStyle/>
          <a:p>
            <a:r>
              <a:rPr lang="fa-IR" sz="2800" dirty="0">
                <a:cs typeface="B Titr" pitchFamily="2" charset="-78"/>
              </a:rPr>
              <a:t>فضاي فيزيكي</a:t>
            </a:r>
          </a:p>
          <a:p>
            <a:pPr>
              <a:lnSpc>
                <a:spcPct val="110000"/>
              </a:lnSpc>
              <a:buNone/>
            </a:pPr>
            <a:r>
              <a:rPr lang="fa-IR" dirty="0">
                <a:cs typeface="B Nazanin" pitchFamily="2" charset="-78"/>
              </a:rPr>
              <a:t>حداقل 4 متر مربع براي هر نفر</a:t>
            </a:r>
          </a:p>
          <a:p>
            <a:pPr>
              <a:lnSpc>
                <a:spcPct val="110000"/>
              </a:lnSpc>
              <a:buNone/>
            </a:pPr>
            <a:r>
              <a:rPr lang="fa-IR" dirty="0">
                <a:cs typeface="B Nazanin" pitchFamily="2" charset="-78"/>
              </a:rPr>
              <a:t>يك اطاق یا دو اطاق تودرتو برای آموزش تئوری و عملی و نمایش فیلم</a:t>
            </a:r>
          </a:p>
          <a:p>
            <a:pPr>
              <a:lnSpc>
                <a:spcPct val="110000"/>
              </a:lnSpc>
              <a:buNone/>
            </a:pPr>
            <a:r>
              <a:rPr lang="fa-IR" dirty="0">
                <a:cs typeface="B Nazanin" pitchFamily="2" charset="-78"/>
              </a:rPr>
              <a:t>و فضایی برای رختکن با دسترسی به سرویس بهداشتی</a:t>
            </a:r>
          </a:p>
          <a:p>
            <a:pPr>
              <a:lnSpc>
                <a:spcPct val="80000"/>
              </a:lnSpc>
              <a:buNone/>
            </a:pPr>
            <a:endParaRPr lang="fa-IR" sz="2800" dirty="0">
              <a:cs typeface="B Titr" pitchFamily="2" charset="-78"/>
            </a:endParaRPr>
          </a:p>
          <a:p>
            <a:pPr>
              <a:lnSpc>
                <a:spcPct val="80000"/>
              </a:lnSpc>
            </a:pPr>
            <a:r>
              <a:rPr lang="fa-IR" sz="2800" dirty="0">
                <a:cs typeface="B Titr" pitchFamily="2" charset="-78"/>
              </a:rPr>
              <a:t>وسايل و تجهيزات</a:t>
            </a:r>
          </a:p>
          <a:p>
            <a:pPr algn="justLow">
              <a:lnSpc>
                <a:spcPct val="150000"/>
              </a:lnSpc>
              <a:buNone/>
            </a:pPr>
            <a:r>
              <a:rPr lang="ar-SA" dirty="0">
                <a:cs typeface="B Nazanin" pitchFamily="2" charset="-78"/>
              </a:rPr>
              <a:t>كتاب آموزشي، فيلم آموزشي، </a:t>
            </a:r>
            <a:r>
              <a:rPr lang="fa-IR" dirty="0">
                <a:cs typeface="B Nazanin" pitchFamily="2" charset="-78"/>
              </a:rPr>
              <a:t>امکانات </a:t>
            </a:r>
            <a:r>
              <a:rPr lang="ar-SA" dirty="0">
                <a:cs typeface="B Nazanin" pitchFamily="2" charset="-78"/>
              </a:rPr>
              <a:t>پخش صوت، پوستر،</a:t>
            </a:r>
            <a:r>
              <a:rPr lang="fa-IR" dirty="0">
                <a:cs typeface="B Nazanin" pitchFamily="2" charset="-78"/>
              </a:rPr>
              <a:t>توپ تولد، حلقه هولاهوپ ،</a:t>
            </a:r>
            <a:r>
              <a:rPr lang="ar-SA" dirty="0">
                <a:cs typeface="B Nazanin" pitchFamily="2" charset="-78"/>
              </a:rPr>
              <a:t> وايت بورد، تلویزیون</a:t>
            </a:r>
            <a:r>
              <a:rPr lang="fa-IR" dirty="0">
                <a:cs typeface="B Nazanin" pitchFamily="2" charset="-78"/>
              </a:rPr>
              <a:t>، کامپیوتر، صندلی معمولی برای مادران و همراهان، تشک، کوسن، بالش</a:t>
            </a:r>
          </a:p>
          <a:p>
            <a:pPr>
              <a:lnSpc>
                <a:spcPct val="80000"/>
              </a:lnSpc>
              <a:buNone/>
            </a:pPr>
            <a:r>
              <a:rPr lang="fa-IR" sz="2800" dirty="0">
                <a:cs typeface="B Titr" pitchFamily="2" charset="-78"/>
              </a:rPr>
              <a:t> </a:t>
            </a:r>
          </a:p>
          <a:p>
            <a:endParaRPr lang="fa-IR"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endParaRPr lang="fa-IR"/>
          </a:p>
        </p:txBody>
      </p:sp>
      <p:pic>
        <p:nvPicPr>
          <p:cNvPr id="17411"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79388" y="188913"/>
            <a:ext cx="8856662" cy="6480175"/>
          </a:xfrm>
        </p:spPr>
      </p:pic>
    </p:spTree>
    <p:extLst>
      <p:ext uri="{BB962C8B-B14F-4D97-AF65-F5344CB8AC3E}">
        <p14:creationId xmlns:p14="http://schemas.microsoft.com/office/powerpoint/2010/main" val="23880488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b="1" dirty="0">
                <a:solidFill>
                  <a:schemeClr val="accent1">
                    <a:lumMod val="75000"/>
                  </a:schemeClr>
                </a:solidFill>
                <a:latin typeface="Times New Roman" panose="02020603050405020304" pitchFamily="18" charset="0"/>
                <a:cs typeface="B Titr" panose="00000700000000000000" pitchFamily="2" charset="-78"/>
              </a:rPr>
              <a:t>استاندارد آموزش دهنده و آموزش گيرنده</a:t>
            </a:r>
          </a:p>
        </p:txBody>
      </p:sp>
      <p:sp>
        <p:nvSpPr>
          <p:cNvPr id="3" name="Content Placeholder 2"/>
          <p:cNvSpPr>
            <a:spLocks noGrp="1"/>
          </p:cNvSpPr>
          <p:nvPr>
            <p:ph idx="1"/>
          </p:nvPr>
        </p:nvSpPr>
        <p:spPr/>
        <p:txBody>
          <a:bodyPr/>
          <a:lstStyle/>
          <a:p>
            <a:pPr>
              <a:buNone/>
            </a:pPr>
            <a:r>
              <a:rPr lang="fa-IR" b="1" u="sng" dirty="0">
                <a:cs typeface="B Nazanin" pitchFamily="2" charset="-78"/>
              </a:rPr>
              <a:t>ماما : </a:t>
            </a:r>
            <a:r>
              <a:rPr lang="fa-IR" b="1" dirty="0">
                <a:cs typeface="B Nazanin" pitchFamily="2" charset="-78"/>
              </a:rPr>
              <a:t>گواهي گذراندن دوره آموزشي 60 ساعته آمادگي براي زايمان مصوب وزارت بهداشت</a:t>
            </a:r>
          </a:p>
          <a:p>
            <a:endParaRPr lang="fa-IR" b="1" dirty="0">
              <a:cs typeface="B Nazanin" pitchFamily="2" charset="-78"/>
            </a:endParaRPr>
          </a:p>
          <a:p>
            <a:pPr>
              <a:buNone/>
            </a:pPr>
            <a:r>
              <a:rPr lang="fa-IR" b="1" u="sng" dirty="0">
                <a:cs typeface="B Nazanin" pitchFamily="2" charset="-78"/>
              </a:rPr>
              <a:t>مادران: </a:t>
            </a:r>
            <a:r>
              <a:rPr lang="fa-IR" b="1" dirty="0">
                <a:cs typeface="B Nazanin" pitchFamily="2" charset="-78"/>
              </a:rPr>
              <a:t>مجوز شرکت در کلاس توسط ارائه دهنده خدمت بارداری</a:t>
            </a:r>
          </a:p>
          <a:p>
            <a:pPr>
              <a:buNone/>
            </a:pPr>
            <a:endParaRPr lang="fa-IR" b="1" dirty="0">
              <a:cs typeface="B Nazanin" pitchFamily="2" charset="-78"/>
            </a:endParaRPr>
          </a:p>
          <a:p>
            <a:pPr>
              <a:buNone/>
            </a:pPr>
            <a:r>
              <a:rPr lang="fa-IR" b="1" u="sng" dirty="0">
                <a:cs typeface="B Nazanin" pitchFamily="2" charset="-78"/>
              </a:rPr>
              <a:t>تعداد مادران: </a:t>
            </a:r>
            <a:r>
              <a:rPr lang="fa-IR" b="1" dirty="0">
                <a:cs typeface="B Nazanin" pitchFamily="2" charset="-78"/>
              </a:rPr>
              <a:t>حداكثر ده نفر با احتساب همراه 20 نفر</a:t>
            </a:r>
          </a:p>
          <a:p>
            <a:endParaRPr lang="fa-IR"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b="1" dirty="0">
                <a:solidFill>
                  <a:schemeClr val="accent1">
                    <a:lumMod val="75000"/>
                  </a:schemeClr>
                </a:solidFill>
                <a:latin typeface="Times New Roman" panose="02020603050405020304" pitchFamily="18" charset="0"/>
                <a:cs typeface="B Titr" panose="00000700000000000000" pitchFamily="2" charset="-78"/>
              </a:rPr>
              <a:t>زمان كلاسها براي مادران</a:t>
            </a:r>
          </a:p>
        </p:txBody>
      </p:sp>
      <p:sp>
        <p:nvSpPr>
          <p:cNvPr id="3" name="Content Placeholder 2"/>
          <p:cNvSpPr>
            <a:spLocks noGrp="1"/>
          </p:cNvSpPr>
          <p:nvPr>
            <p:ph idx="1"/>
          </p:nvPr>
        </p:nvSpPr>
        <p:spPr>
          <a:xfrm>
            <a:off x="467544" y="1700808"/>
            <a:ext cx="8229600" cy="4421088"/>
          </a:xfrm>
        </p:spPr>
        <p:txBody>
          <a:bodyPr/>
          <a:lstStyle/>
          <a:p>
            <a:pPr algn="just"/>
            <a:r>
              <a:rPr lang="fa-IR" dirty="0">
                <a:cs typeface="B Nazanin" pitchFamily="2" charset="-78"/>
              </a:rPr>
              <a:t>از هفته 21بارداري (نیمه دوم بارداری) تا هفته 37 بارداري و به مدت 8 جلسه 90 دقیقه ای</a:t>
            </a:r>
          </a:p>
          <a:p>
            <a:pPr algn="just"/>
            <a:endParaRPr lang="fa-IR" dirty="0">
              <a:cs typeface="B Nazanin" pitchFamily="2" charset="-78"/>
            </a:endParaRPr>
          </a:p>
          <a:p>
            <a:pPr algn="just"/>
            <a:r>
              <a:rPr lang="fa-IR" dirty="0">
                <a:cs typeface="B Nazanin" pitchFamily="2" charset="-78"/>
              </a:rPr>
              <a:t>هر جلسه 90 دقيقه شامل 15 دقیقه اول سلام و احوالپرسی</a:t>
            </a:r>
            <a:r>
              <a:rPr lang="ar-SA" dirty="0">
                <a:cs typeface="B Nazanin" pitchFamily="2" charset="-78"/>
              </a:rPr>
              <a:t> </a:t>
            </a:r>
            <a:r>
              <a:rPr lang="fa-IR" dirty="0">
                <a:cs typeface="B Nazanin" pitchFamily="2" charset="-78"/>
              </a:rPr>
              <a:t>و 30 دقیقه مباحث </a:t>
            </a:r>
            <a:r>
              <a:rPr lang="ar-SA" dirty="0">
                <a:cs typeface="B Nazanin" pitchFamily="2" charset="-78"/>
              </a:rPr>
              <a:t>تئوري، </a:t>
            </a:r>
            <a:r>
              <a:rPr lang="fa-IR" dirty="0">
                <a:cs typeface="B Nazanin" pitchFamily="2" charset="-78"/>
              </a:rPr>
              <a:t>45</a:t>
            </a:r>
            <a:r>
              <a:rPr lang="ar-SA" dirty="0">
                <a:cs typeface="B Nazanin" pitchFamily="2" charset="-78"/>
              </a:rPr>
              <a:t> دقيقه</a:t>
            </a:r>
            <a:r>
              <a:rPr lang="fa-IR" dirty="0">
                <a:cs typeface="B Nazanin" pitchFamily="2" charset="-78"/>
              </a:rPr>
              <a:t> تمرینات ورزشی، آموزش عملی اصلاح وضعيت، تمرينات اسكلتي عضلاني، تكنيك تنفس، ماساژ، تن آرامي، فيلم، پاسخ به سوالات</a:t>
            </a:r>
            <a:r>
              <a:rPr lang="ar-SA" dirty="0">
                <a:cs typeface="B Nazanin" pitchFamily="2" charset="-78"/>
              </a:rPr>
              <a:t> </a:t>
            </a:r>
            <a:endParaRPr lang="fa-IR"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ChangeArrowheads="1"/>
          </p:cNvSpPr>
          <p:nvPr/>
        </p:nvSpPr>
        <p:spPr bwMode="auto">
          <a:xfrm>
            <a:off x="3563888" y="188640"/>
            <a:ext cx="1946324" cy="830263"/>
          </a:xfrm>
          <a:prstGeom prst="rect">
            <a:avLst/>
          </a:prstGeom>
          <a:noFill/>
          <a:ln w="12700">
            <a:noFill/>
            <a:miter lim="800000"/>
            <a:headEnd type="none" w="sm" len="sm"/>
            <a:tailEnd type="none" w="sm" len="sm"/>
          </a:ln>
        </p:spPr>
        <p:txBody>
          <a:bodyPr wrap="square" anchor="ctr">
            <a:spAutoFit/>
          </a:bodyPr>
          <a:lstStyle/>
          <a:p>
            <a:pPr rtl="1"/>
            <a:r>
              <a:rPr lang="ar-SA" sz="2400" b="1">
                <a:solidFill>
                  <a:srgbClr val="002060"/>
                </a:solidFill>
                <a:ea typeface="Times New Roman" pitchFamily="18" charset="0"/>
                <a:cs typeface="B Traffic" pitchFamily="2" charset="-78"/>
              </a:rPr>
              <a:t>برنامه كلاس</a:t>
            </a:r>
            <a:endParaRPr lang="en-US" sz="2400" b="1">
              <a:solidFill>
                <a:srgbClr val="002060"/>
              </a:solidFill>
              <a:ea typeface="Times New Roman" pitchFamily="18" charset="0"/>
              <a:cs typeface="B Traffic" pitchFamily="2" charset="-78"/>
            </a:endParaRPr>
          </a:p>
          <a:p>
            <a:pPr rtl="1" eaLnBrk="0" hangingPunct="0"/>
            <a:endParaRPr lang="en-US" sz="2400">
              <a:solidFill>
                <a:srgbClr val="FFFF00"/>
              </a:solidFill>
              <a:cs typeface="Times New Roman" pitchFamily="18" charset="0"/>
            </a:endParaRPr>
          </a:p>
        </p:txBody>
      </p:sp>
      <p:graphicFrame>
        <p:nvGraphicFramePr>
          <p:cNvPr id="62601" name="Group 137"/>
          <p:cNvGraphicFramePr>
            <a:graphicFrameLocks noGrp="1"/>
          </p:cNvGraphicFramePr>
          <p:nvPr>
            <p:extLst>
              <p:ext uri="{D42A27DB-BD31-4B8C-83A1-F6EECF244321}">
                <p14:modId xmlns:p14="http://schemas.microsoft.com/office/powerpoint/2010/main" val="1513701972"/>
              </p:ext>
            </p:extLst>
          </p:nvPr>
        </p:nvGraphicFramePr>
        <p:xfrm>
          <a:off x="631031" y="717660"/>
          <a:ext cx="7740650" cy="6023610"/>
        </p:xfrm>
        <a:graphic>
          <a:graphicData uri="http://schemas.openxmlformats.org/drawingml/2006/table">
            <a:tbl>
              <a:tblPr rtl="1"/>
              <a:tblGrid>
                <a:gridCol w="1116013">
                  <a:extLst>
                    <a:ext uri="{9D8B030D-6E8A-4147-A177-3AD203B41FA5}">
                      <a16:colId xmlns:a16="http://schemas.microsoft.com/office/drawing/2014/main" val="20000"/>
                    </a:ext>
                  </a:extLst>
                </a:gridCol>
                <a:gridCol w="6624637">
                  <a:extLst>
                    <a:ext uri="{9D8B030D-6E8A-4147-A177-3AD203B41FA5}">
                      <a16:colId xmlns:a16="http://schemas.microsoft.com/office/drawing/2014/main" val="20001"/>
                    </a:ext>
                  </a:extLst>
                </a:gridCol>
              </a:tblGrid>
              <a:tr h="244475">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a:ln>
                            <a:noFill/>
                          </a:ln>
                          <a:solidFill>
                            <a:srgbClr val="02303E"/>
                          </a:solidFill>
                          <a:effectLst/>
                          <a:latin typeface="Times New Roman" pitchFamily="18" charset="0"/>
                          <a:cs typeface="B Yagut" pitchFamily="2" charset="-78"/>
                        </a:rPr>
                        <a:t>زمان</a:t>
                      </a:r>
                      <a:endParaRPr kumimoji="0" lang="en-US" sz="1400" b="1" i="0" u="sng" strike="noStrike" cap="none" normalizeH="0" baseline="0" dirty="0">
                        <a:ln>
                          <a:noFill/>
                        </a:ln>
                        <a:solidFill>
                          <a:srgbClr val="02303E"/>
                        </a:solidFill>
                        <a:effectLst/>
                        <a:latin typeface="Times New Roman" pitchFamily="18" charset="0"/>
                        <a:cs typeface="Yagut" pitchFamily="2" charset="-78"/>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C0C0C0"/>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a:ln>
                            <a:noFill/>
                          </a:ln>
                          <a:solidFill>
                            <a:srgbClr val="02303E"/>
                          </a:solidFill>
                          <a:effectLst/>
                          <a:latin typeface="Times New Roman" pitchFamily="18" charset="0"/>
                          <a:ea typeface="Times New Roman" pitchFamily="18" charset="0"/>
                          <a:cs typeface="B Yagut" pitchFamily="2" charset="-78"/>
                        </a:rPr>
                        <a:t>محتواي جلسات (نظري و عملي براي مادر و همراه)</a:t>
                      </a:r>
                      <a:endParaRPr kumimoji="0" lang="ar-SA" sz="1400" b="0" i="0" u="none" strike="noStrike" cap="none" normalizeH="0" baseline="0">
                        <a:ln>
                          <a:noFill/>
                        </a:ln>
                        <a:solidFill>
                          <a:srgbClr val="02303E"/>
                        </a:solidFill>
                        <a:effectLst/>
                        <a:latin typeface="Arial" pitchFamily="34" charset="0"/>
                        <a:ea typeface="Times New Roman" pitchFamily="18" charset="0"/>
                        <a:cs typeface="B Yagut" pitchFamily="2" charset="-78"/>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C0C0C0"/>
                    </a:solidFill>
                  </a:tcPr>
                </a:tc>
                <a:extLst>
                  <a:ext uri="{0D108BD9-81ED-4DB2-BD59-A6C34878D82A}">
                    <a16:rowId xmlns:a16="http://schemas.microsoft.com/office/drawing/2014/main" val="10000"/>
                  </a:ext>
                </a:extLst>
              </a:tr>
              <a:tr h="5969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جلسه يك</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B Yagu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هفته  23-20</a:t>
                      </a:r>
                      <a:endParaRPr kumimoji="0" lang="ar-SA" sz="1400" b="0"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مقدمه در مورد اهداف كلاس ، نحوه برگزاري كلاس، معارفه مادران، </a:t>
                      </a: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بهداشت فردی بر اساس  </a:t>
                      </a: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تغييرات آناتوميك و فيزيولوژيك</a:t>
                      </a: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 شکایات شایع</a:t>
                      </a:r>
                      <a:endParaRPr kumimoji="0" lang="en-US"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تمرين هاي كششي، تنفسي و تن آرامي</a:t>
                      </a:r>
                      <a:endParaRPr kumimoji="0" lang="ar-SA" sz="1600" b="0"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969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جلسه دو</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B Yagu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هفته  27-24</a:t>
                      </a:r>
                      <a:endParaRPr kumimoji="0" lang="ar-SA" sz="1400" b="0"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تغذيه دوران بارداري</a:t>
                      </a:r>
                      <a:endPar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تمرين هاي كششي، تنفسي و تن آرامي </a:t>
                      </a:r>
                      <a:endParaRPr kumimoji="0" lang="ar-SA" sz="1600" b="0" i="0" u="none" strike="noStrike" cap="none" normalizeH="0" baseline="0" dirty="0">
                        <a:ln>
                          <a:noFill/>
                        </a:ln>
                        <a:solidFill>
                          <a:schemeClr val="tx1"/>
                        </a:solidFill>
                        <a:effectLst/>
                        <a:latin typeface="Arial" pitchFamily="34" charset="0"/>
                        <a:ea typeface="Times New Roman" pitchFamily="18" charset="0"/>
                        <a:cs typeface="B Yagut" pitchFamily="2" charset="-78"/>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498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جلسه سه</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B Yagu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هفته  29-28</a:t>
                      </a:r>
                      <a:endParaRPr kumimoji="0" lang="ar-SA" sz="1400" b="0"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بهداشت رواني، رشد و تکامل جنین، </a:t>
                      </a: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نقش والدي </a:t>
                      </a: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(آموزش همسران)</a:t>
                      </a:r>
                      <a:endParaRPr kumimoji="0" lang="en-US"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تمرين هاي كششي، تنفسي و تن آرامي </a:t>
                      </a:r>
                      <a:endParaRPr kumimoji="0" lang="ar-SA" sz="1600" b="0"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969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جلسه چهار</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B Yagu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هفته  31-30</a:t>
                      </a:r>
                      <a:endParaRPr kumimoji="0" lang="ar-SA" sz="1400" b="0"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 علئم هشدار در باداری</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تمرين هاي كششي،  تنفسي و تن آرامي</a:t>
                      </a: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 </a:t>
                      </a:r>
                      <a:endParaRPr kumimoji="0" lang="ar-SA" sz="1600" b="0" i="0" u="none" strike="noStrike" cap="none" normalizeH="0" baseline="0" dirty="0">
                        <a:ln>
                          <a:noFill/>
                        </a:ln>
                        <a:solidFill>
                          <a:schemeClr val="tx1"/>
                        </a:solidFill>
                        <a:effectLst/>
                        <a:latin typeface="Arial" pitchFamily="34" charset="0"/>
                        <a:ea typeface="Times New Roman" pitchFamily="18" charset="0"/>
                        <a:cs typeface="B Yagut" pitchFamily="2" charset="-78"/>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59848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جلسه پنج</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B Yagu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هفته 33-32</a:t>
                      </a:r>
                      <a:endParaRPr kumimoji="0" lang="ar-SA" sz="1400" b="0"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فواید و مشکلات </a:t>
                      </a: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زايمان طبيعي </a:t>
                      </a: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و سزارین، روشهای بی دردی و کاهش درد زایمان، انتخاب روش زایمان، برنامه ریزی برای زایمان</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تمرين هاي كششي،  تنفسي و تن آرامي</a:t>
                      </a: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 </a:t>
                      </a: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بازديد از مراكز زايماني (در صورت امكان)</a:t>
                      </a:r>
                      <a:endParaRPr kumimoji="0" lang="ar-SA" sz="1600" b="0"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7175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جلسه شش</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B Yagu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هفته  35-34</a:t>
                      </a:r>
                      <a:endParaRPr kumimoji="0" lang="ar-SA" sz="1400" b="0"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defRPr/>
                      </a:pP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آ</a:t>
                      </a: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شنايي با مراحل زايمان و وضعیت های مختلف زايمان، مداخلات ضروري حين زايمان</a:t>
                      </a: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 </a:t>
                      </a: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نقش همراه ، نمایش فیلم زایمان طبیعی</a:t>
                      </a:r>
                      <a:endPar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defRPr/>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تمرين هاي كششي، تنفسي و تن، نمایش فیلم روشهای کاهش درد</a:t>
                      </a:r>
                      <a:endParaRPr kumimoji="0" lang="ar-SA" sz="1600" b="0" i="0" u="none" strike="noStrike" cap="none" normalizeH="0" baseline="0" dirty="0">
                        <a:ln>
                          <a:noFill/>
                        </a:ln>
                        <a:solidFill>
                          <a:schemeClr val="tx1"/>
                        </a:solidFill>
                        <a:effectLst/>
                        <a:latin typeface="Arial" pitchFamily="34" charset="0"/>
                        <a:ea typeface="Times New Roman" pitchFamily="18" charset="0"/>
                        <a:cs typeface="B Yagut" pitchFamily="2" charset="-78"/>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7588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جلسه هفت</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B Yagu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هفته 36</a:t>
                      </a:r>
                      <a:endParaRPr kumimoji="0" lang="ar-SA" sz="1400" b="0"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مراقبت پس از زايمان و علائم خطر پس از زایمان</a:t>
                      </a: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 تنظیم خانواده، </a:t>
                      </a: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آموزش شیردهی و نمايش فيلم آن</a:t>
                      </a:r>
                      <a:endPar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 </a:t>
                      </a: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تمرين هاي كششي، تنفسي و تن آرامي</a:t>
                      </a:r>
                      <a:endParaRPr kumimoji="0" lang="ar-SA" sz="1600" b="0" i="0" u="none" strike="noStrike" cap="none" normalizeH="0" baseline="0" dirty="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65405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جلسه هشت</a:t>
                      </a:r>
                      <a:endParaRPr kumimoji="0" lang="en-US" sz="1400" b="0" i="0" u="none" strike="noStrike" cap="none" normalizeH="0" baseline="0">
                        <a:ln>
                          <a:noFill/>
                        </a:ln>
                        <a:solidFill>
                          <a:schemeClr val="tx1"/>
                        </a:solidFill>
                        <a:effectLst/>
                        <a:latin typeface="Times New Roman" pitchFamily="18" charset="0"/>
                        <a:ea typeface="Times New Roman" pitchFamily="18" charset="0"/>
                        <a:cs typeface="B Yagut"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a:ln>
                            <a:noFill/>
                          </a:ln>
                          <a:solidFill>
                            <a:schemeClr val="tx1"/>
                          </a:solidFill>
                          <a:effectLst/>
                          <a:latin typeface="Times New Roman" pitchFamily="18" charset="0"/>
                          <a:ea typeface="Times New Roman" pitchFamily="18" charset="0"/>
                          <a:cs typeface="B Yagut" pitchFamily="2" charset="-78"/>
                        </a:rPr>
                        <a:t>هفته37</a:t>
                      </a:r>
                      <a:endParaRPr kumimoji="0" lang="ar-SA" sz="1400" b="0"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مراقبت از نوزاد و علایم خطر نوزاد</a:t>
                      </a:r>
                      <a:r>
                        <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 شیردهی، </a:t>
                      </a: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آمادگي ساير اعضاي خانواده </a:t>
                      </a:r>
                      <a:endParaRPr kumimoji="0" lang="fa-IR"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a:ln>
                            <a:noFill/>
                          </a:ln>
                          <a:solidFill>
                            <a:schemeClr val="tx1"/>
                          </a:solidFill>
                          <a:effectLst/>
                          <a:latin typeface="Times New Roman" pitchFamily="18" charset="0"/>
                          <a:ea typeface="Times New Roman" pitchFamily="18" charset="0"/>
                          <a:cs typeface="B Yagut" pitchFamily="2" charset="-78"/>
                        </a:rPr>
                        <a:t>تمرين هاي كششي،  تنفسي و تن آرامي</a:t>
                      </a:r>
                      <a:endParaRPr kumimoji="0" lang="ar-SA" sz="1600" b="0" i="0" u="none" strike="noStrike" cap="none" normalizeH="0" baseline="0" dirty="0">
                        <a:ln>
                          <a:noFill/>
                        </a:ln>
                        <a:solidFill>
                          <a:schemeClr val="tx1"/>
                        </a:solidFill>
                        <a:effectLst/>
                        <a:latin typeface="Arial" pitchFamily="34" charset="0"/>
                        <a:ea typeface="Times New Roman" pitchFamily="18" charset="0"/>
                        <a:cs typeface="B Yagut" pitchFamily="2" charset="-78"/>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0755" name="Rectangle 116"/>
          <p:cNvSpPr>
            <a:spLocks noChangeArrowheads="1"/>
          </p:cNvSpPr>
          <p:nvPr/>
        </p:nvSpPr>
        <p:spPr bwMode="auto">
          <a:xfrm>
            <a:off x="0" y="6124575"/>
            <a:ext cx="9144000" cy="0"/>
          </a:xfrm>
          <a:prstGeom prst="rect">
            <a:avLst/>
          </a:prstGeom>
          <a:noFill/>
          <a:ln w="12700">
            <a:noFill/>
            <a:miter lim="800000"/>
            <a:headEnd type="none" w="sm" len="sm"/>
            <a:tailEnd type="none" w="sm" len="sm"/>
          </a:ln>
        </p:spPr>
        <p:txBody>
          <a:bodyPr wrap="none" anchor="ctr">
            <a:spAutoFit/>
          </a:bodyPr>
          <a:lstStyle/>
          <a:p>
            <a:pPr rtl="1"/>
            <a:endParaRPr lang="fa-I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3590A-BCC2-49C6-B9BE-42A94EE0D160}"/>
              </a:ext>
            </a:extLst>
          </p:cNvPr>
          <p:cNvSpPr>
            <a:spLocks noGrp="1"/>
          </p:cNvSpPr>
          <p:nvPr>
            <p:ph type="title"/>
          </p:nvPr>
        </p:nvSpPr>
        <p:spPr>
          <a:xfrm>
            <a:off x="457200" y="476672"/>
            <a:ext cx="8229600" cy="1143000"/>
          </a:xfrm>
        </p:spPr>
        <p:txBody>
          <a:bodyPr>
            <a:noAutofit/>
          </a:bodyPr>
          <a:lstStyle/>
          <a:p>
            <a:r>
              <a:rPr lang="fa-IR" sz="3200" b="1" dirty="0">
                <a:solidFill>
                  <a:schemeClr val="accent1">
                    <a:lumMod val="75000"/>
                  </a:schemeClr>
                </a:solidFill>
                <a:latin typeface="Times New Roman" panose="02020603050405020304" pitchFamily="18" charset="0"/>
                <a:cs typeface="B Titr" panose="00000700000000000000" pitchFamily="2" charset="-78"/>
              </a:rPr>
              <a:t>نحوه ثبت اطلاعات مادران شرکت کننده در کلاس آمادگی برای زایمان در سامانه سیب</a:t>
            </a:r>
            <a:endParaRPr lang="en-US" sz="3200" b="1" dirty="0">
              <a:solidFill>
                <a:schemeClr val="accent1">
                  <a:lumMod val="75000"/>
                </a:schemeClr>
              </a:solidFill>
              <a:latin typeface="Times New Roman" panose="02020603050405020304" pitchFamily="18" charset="0"/>
              <a:cs typeface="B Titr" panose="00000700000000000000" pitchFamily="2" charset="-78"/>
            </a:endParaRPr>
          </a:p>
        </p:txBody>
      </p:sp>
      <p:sp>
        <p:nvSpPr>
          <p:cNvPr id="3" name="Content Placeholder 2">
            <a:extLst>
              <a:ext uri="{FF2B5EF4-FFF2-40B4-BE49-F238E27FC236}">
                <a16:creationId xmlns:a16="http://schemas.microsoft.com/office/drawing/2014/main" id="{D057B85C-4698-43C1-84C9-A28957344D2C}"/>
              </a:ext>
            </a:extLst>
          </p:cNvPr>
          <p:cNvSpPr>
            <a:spLocks noGrp="1"/>
          </p:cNvSpPr>
          <p:nvPr>
            <p:ph idx="1"/>
          </p:nvPr>
        </p:nvSpPr>
        <p:spPr>
          <a:xfrm>
            <a:off x="457200" y="1772816"/>
            <a:ext cx="8229600" cy="4708525"/>
          </a:xfrm>
        </p:spPr>
        <p:txBody>
          <a:bodyPr>
            <a:normAutofit/>
          </a:bodyPr>
          <a:lstStyle/>
          <a:p>
            <a:pPr marL="0" marR="0" indent="0" algn="just" rtl="1">
              <a:lnSpc>
                <a:spcPct val="105000"/>
              </a:lnSpc>
              <a:spcBef>
                <a:spcPts val="0"/>
              </a:spcBef>
              <a:spcAft>
                <a:spcPts val="800"/>
              </a:spcAft>
              <a:buNone/>
            </a:pPr>
            <a:r>
              <a:rPr lang="fa-IR" sz="1800" b="1" dirty="0">
                <a:solidFill>
                  <a:srgbClr val="C00000"/>
                </a:solidFill>
                <a:latin typeface="Calibri" panose="020F0502020204030204" pitchFamily="34" charset="0"/>
                <a:ea typeface="Calibri" panose="020F0502020204030204" pitchFamily="34" charset="0"/>
                <a:cs typeface="B Titr" panose="00000700000000000000" pitchFamily="2" charset="-78"/>
              </a:rPr>
              <a:t> </a:t>
            </a:r>
            <a:r>
              <a:rPr lang="fa-IR" sz="1800" b="1" dirty="0">
                <a:solidFill>
                  <a:srgbClr val="C00000"/>
                </a:solidFill>
                <a:effectLst/>
                <a:latin typeface="Calibri" panose="020F0502020204030204" pitchFamily="34" charset="0"/>
                <a:ea typeface="Calibri" panose="020F0502020204030204" pitchFamily="34" charset="0"/>
                <a:cs typeface="B Titr" panose="00000700000000000000" pitchFamily="2" charset="-78"/>
              </a:rPr>
              <a:t>مسیر ثبت مربیان کلاس ها:</a:t>
            </a:r>
            <a:endParaRPr lang="en-US" sz="18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800"/>
              </a:spcAft>
            </a:pPr>
            <a:r>
              <a:rPr lang="fa-IR" sz="1800" b="1" dirty="0">
                <a:effectLst/>
                <a:latin typeface="Calibri" panose="020F0502020204030204" pitchFamily="34" charset="0"/>
                <a:ea typeface="Calibri" panose="020F0502020204030204" pitchFamily="34" charset="0"/>
                <a:cs typeface="B Nazanin" panose="00000400000000000000" pitchFamily="2" charset="-78"/>
              </a:rPr>
              <a:t> انتخاب خدمت گیرنده مورد نظر، منوی </a:t>
            </a:r>
            <a:r>
              <a:rPr lang="fa-IR" sz="1800" b="1" u="sng" dirty="0">
                <a:effectLst/>
                <a:latin typeface="Calibri" panose="020F0502020204030204" pitchFamily="34" charset="0"/>
                <a:ea typeface="Calibri" panose="020F0502020204030204" pitchFamily="34" charset="0"/>
                <a:cs typeface="B Nazanin" panose="00000400000000000000" pitchFamily="2" charset="-78"/>
              </a:rPr>
              <a:t>ارائه خدمت</a:t>
            </a:r>
            <a:r>
              <a:rPr lang="fa-IR" sz="1800" b="1" dirty="0">
                <a:effectLst/>
                <a:latin typeface="Calibri" panose="020F0502020204030204" pitchFamily="34" charset="0"/>
                <a:ea typeface="Calibri" panose="020F0502020204030204" pitchFamily="34" charset="0"/>
                <a:cs typeface="B Nazanin" panose="00000400000000000000" pitchFamily="2" charset="-78"/>
              </a:rPr>
              <a:t>، </a:t>
            </a:r>
            <a:r>
              <a:rPr lang="fa-IR" sz="1800" b="1" u="sng" dirty="0">
                <a:effectLst/>
                <a:latin typeface="Calibri" panose="020F0502020204030204" pitchFamily="34" charset="0"/>
                <a:ea typeface="Calibri" panose="020F0502020204030204" pitchFamily="34" charset="0"/>
                <a:cs typeface="B Nazanin" panose="00000400000000000000" pitchFamily="2" charset="-78"/>
              </a:rPr>
              <a:t>ویزیت</a:t>
            </a:r>
            <a:r>
              <a:rPr lang="fa-IR" sz="1800" b="1" dirty="0">
                <a:effectLst/>
                <a:latin typeface="Calibri" panose="020F0502020204030204" pitchFamily="34" charset="0"/>
                <a:ea typeface="Calibri" panose="020F0502020204030204" pitchFamily="34" charset="0"/>
                <a:cs typeface="B Nazanin" panose="00000400000000000000" pitchFamily="2" charset="-78"/>
              </a:rPr>
              <a:t>، انتخاب کد 469 (</a:t>
            </a:r>
            <a:r>
              <a:rPr lang="fa-IR" sz="1800" b="1" u="sng" dirty="0">
                <a:effectLst/>
                <a:latin typeface="Calibri" panose="020F0502020204030204" pitchFamily="34" charset="0"/>
                <a:ea typeface="Calibri" panose="020F0502020204030204" pitchFamily="34" charset="0"/>
                <a:cs typeface="B Nazanin" panose="00000400000000000000" pitchFamily="2" charset="-78"/>
              </a:rPr>
              <a:t>مشاوره زایمان</a:t>
            </a:r>
            <a:r>
              <a:rPr lang="fa-IR" sz="1800" b="1" dirty="0">
                <a:effectLst/>
                <a:latin typeface="Calibri" panose="020F0502020204030204" pitchFamily="34" charset="0"/>
                <a:ea typeface="Calibri" panose="020F0502020204030204" pitchFamily="34" charset="0"/>
                <a:cs typeface="B Nazanin" panose="00000400000000000000" pitchFamily="2" charset="-78"/>
              </a:rPr>
              <a:t>) در کادر </a:t>
            </a:r>
            <a:r>
              <a:rPr lang="en-US" sz="1800" b="1" dirty="0">
                <a:effectLst/>
                <a:latin typeface="Calibri" panose="020F0502020204030204" pitchFamily="34" charset="0"/>
                <a:ea typeface="Calibri" panose="020F0502020204030204" pitchFamily="34" charset="0"/>
                <a:cs typeface="B Nazanin" panose="00000400000000000000" pitchFamily="2" charset="-78"/>
              </a:rPr>
              <a:t>CC</a:t>
            </a:r>
            <a:r>
              <a:rPr lang="fa-IR" sz="1800" b="1" dirty="0">
                <a:effectLst/>
                <a:latin typeface="Calibri" panose="020F0502020204030204" pitchFamily="34" charset="0"/>
                <a:ea typeface="Calibri" panose="020F0502020204030204" pitchFamily="34" charset="0"/>
                <a:cs typeface="B Nazanin" panose="00000400000000000000" pitchFamily="2" charset="-78"/>
              </a:rPr>
              <a:t> و ذخیره آن، در صفحه دوم این خدمت از منوی </a:t>
            </a:r>
            <a:r>
              <a:rPr lang="fa-IR" sz="1800" b="1" u="sng" dirty="0">
                <a:effectLst/>
                <a:latin typeface="Calibri" panose="020F0502020204030204" pitchFamily="34" charset="0"/>
                <a:ea typeface="Calibri" panose="020F0502020204030204" pitchFamily="34" charset="0"/>
                <a:cs typeface="B Nazanin" panose="00000400000000000000" pitchFamily="2" charset="-78"/>
              </a:rPr>
              <a:t>اقدام</a:t>
            </a:r>
            <a:r>
              <a:rPr lang="fa-IR" sz="1800" b="1" dirty="0">
                <a:effectLst/>
                <a:latin typeface="Calibri" panose="020F0502020204030204" pitchFamily="34" charset="0"/>
                <a:ea typeface="Calibri" panose="020F0502020204030204" pitchFamily="34" charset="0"/>
                <a:cs typeface="B Nazanin" panose="00000400000000000000" pitchFamily="2" charset="-78"/>
              </a:rPr>
              <a:t> گزینه "</a:t>
            </a:r>
            <a:r>
              <a:rPr lang="fa-IR" sz="1800" b="1" u="sng" dirty="0">
                <a:effectLst/>
                <a:latin typeface="Calibri" panose="020F0502020204030204" pitchFamily="34" charset="0"/>
                <a:ea typeface="Calibri" panose="020F0502020204030204" pitchFamily="34" charset="0"/>
                <a:cs typeface="B Nazanin" panose="00000400000000000000" pitchFamily="2" charset="-78"/>
              </a:rPr>
              <a:t>برگزاری کلاس آمادگی برای زایمان از هفته 20 تا 37 بارداری به ازای هر جلسه فردی 90 دقیقه</a:t>
            </a:r>
            <a:r>
              <a:rPr lang="fa-IR" sz="1800" b="1" dirty="0">
                <a:effectLst/>
                <a:latin typeface="Calibri" panose="020F0502020204030204" pitchFamily="34" charset="0"/>
                <a:ea typeface="Calibri" panose="020F0502020204030204" pitchFamily="34" charset="0"/>
                <a:cs typeface="B Nazanin" panose="00000400000000000000" pitchFamily="2" charset="-78"/>
              </a:rPr>
              <a:t>"  انتخاب و ذخیره نهایی انجام شود.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50000"/>
              </a:lnSpc>
              <a:spcBef>
                <a:spcPts val="0"/>
              </a:spcBef>
              <a:spcAft>
                <a:spcPts val="800"/>
              </a:spcAft>
              <a:buNone/>
            </a:pPr>
            <a:r>
              <a:rPr lang="fa-IR" sz="1800" b="1" dirty="0">
                <a:solidFill>
                  <a:srgbClr val="C00000"/>
                </a:solidFill>
                <a:effectLst/>
                <a:latin typeface="Calibri" panose="020F0502020204030204" pitchFamily="34" charset="0"/>
                <a:ea typeface="Calibri" panose="020F0502020204030204" pitchFamily="34" charset="0"/>
                <a:cs typeface="B Titr" panose="00000700000000000000" pitchFamily="2" charset="-78"/>
              </a:rPr>
              <a:t>مسیر ثبت پرسنل ارجاع دهنده به کلاس ها:</a:t>
            </a:r>
            <a:r>
              <a:rPr lang="fa-IR" sz="1800" b="1" dirty="0">
                <a:solidFill>
                  <a:srgbClr val="C00000"/>
                </a:solidFill>
                <a:effectLst/>
                <a:latin typeface="Calibri" panose="020F0502020204030204" pitchFamily="34" charset="0"/>
                <a:ea typeface="Calibri" panose="020F0502020204030204" pitchFamily="34" charset="0"/>
                <a:cs typeface="B Nazanin" panose="00000400000000000000" pitchFamily="2" charset="-78"/>
              </a:rPr>
              <a:t>    </a:t>
            </a:r>
            <a:r>
              <a:rPr lang="fa-IR" sz="1800" b="1" dirty="0">
                <a:effectLst/>
                <a:latin typeface="Calibri" panose="020F0502020204030204" pitchFamily="34" charset="0"/>
                <a:ea typeface="Calibri" panose="020F0502020204030204" pitchFamily="34" charset="0"/>
                <a:cs typeface="B Nazanin" panose="00000400000000000000" pitchFamily="2" charset="-78"/>
              </a:rPr>
              <a:t>افراد ارائه دهنده مراقبت های  </a:t>
            </a:r>
            <a:r>
              <a:rPr lang="fa-IR" sz="1800" b="1" dirty="0">
                <a:latin typeface="Calibri" panose="020F0502020204030204" pitchFamily="34" charset="0"/>
                <a:ea typeface="Calibri" panose="020F0502020204030204" pitchFamily="34" charset="0"/>
                <a:cs typeface="B Nazanin" panose="00000400000000000000" pitchFamily="2" charset="-78"/>
              </a:rPr>
              <a:t>بارداری که ارجاع دهنده مادران به این کلاس ها می باشند، ضمن بررسی و اطمینان از شرکت مادر در کلاس های مذکور نسبت به تکمیل آیتم </a:t>
            </a:r>
            <a:r>
              <a:rPr lang="fa-IR" sz="1800" b="1" dirty="0">
                <a:latin typeface="Calibri" panose="020F0502020204030204" pitchFamily="34" charset="0"/>
                <a:ea typeface="Calibri" panose="020F0502020204030204" pitchFamily="34" charset="0"/>
                <a:cs typeface="Calibri" panose="020F0502020204030204" pitchFamily="34" charset="0"/>
              </a:rPr>
              <a:t>"</a:t>
            </a:r>
            <a:r>
              <a:rPr lang="fa-IR" sz="1800" b="1" dirty="0">
                <a:latin typeface="Calibri" panose="020F0502020204030204" pitchFamily="34" charset="0"/>
                <a:ea typeface="Calibri" panose="020F0502020204030204" pitchFamily="34" charset="0"/>
                <a:cs typeface="B Nazanin" panose="00000400000000000000" pitchFamily="2" charset="-78"/>
              </a:rPr>
              <a:t>تعداد جلسات شرکت مادردر کلاس های آمادگی برای زایمان تاکنون" در مراقبت های نوبت چهارم (مراقبت 34-31 هفته) و نوبت پنجم (مراقبت 35-37 هفته) بارداری اقدام نمایند</a:t>
            </a:r>
            <a:endParaRPr lang="en-US" sz="18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fa-IR" sz="1800" b="1" dirty="0">
                <a:effectLst/>
                <a:latin typeface="Calibri" panose="020F0502020204030204" pitchFamily="34" charset="0"/>
                <a:ea typeface="Calibri" panose="020F0502020204030204" pitchFamily="34" charset="0"/>
                <a:cs typeface="B Nazanin" panose="00000400000000000000" pitchFamily="2" charset="-78"/>
              </a:rPr>
              <a:t>کد خدمت های مراقبت چهارم بارداری: 7481 مربوط به بهورز و 7559 مربوط به پزشک یا ماما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fa-IR" sz="1800" b="1" dirty="0">
                <a:effectLst/>
                <a:latin typeface="Calibri" panose="020F0502020204030204" pitchFamily="34" charset="0"/>
                <a:ea typeface="Calibri" panose="020F0502020204030204" pitchFamily="34" charset="0"/>
                <a:cs typeface="B Nazanin" panose="00000400000000000000" pitchFamily="2" charset="-78"/>
              </a:rPr>
              <a:t>کد خدمت های مراقبت پنجم بارداری: 7482 مربوط به بهورز و 7560 مربوط به پزشک یا ماما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05196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6357958"/>
            <a:ext cx="9144000" cy="523220"/>
          </a:xfrm>
          <a:prstGeom prst="rect">
            <a:avLst/>
          </a:prstGeom>
          <a:solidFill>
            <a:schemeClr val="tx2"/>
          </a:solidFill>
        </p:spPr>
        <p:txBody>
          <a:bodyPr wrap="square" rtlCol="1">
            <a:spAutoFit/>
          </a:bodyPr>
          <a:lstStyle/>
          <a:p>
            <a:pPr algn="ctr"/>
            <a:r>
              <a:rPr lang="fa-IR" sz="2800" dirty="0">
                <a:solidFill>
                  <a:srgbClr val="FFFF00"/>
                </a:solidFill>
                <a:cs typeface="B Titr" pitchFamily="2" charset="-78"/>
              </a:rPr>
              <a:t>با تشکر از </a:t>
            </a:r>
            <a:r>
              <a:rPr lang="fa-IR" sz="2800">
                <a:solidFill>
                  <a:srgbClr val="FFFF00"/>
                </a:solidFill>
                <a:cs typeface="B Titr" pitchFamily="2" charset="-78"/>
              </a:rPr>
              <a:t>توجه شما</a:t>
            </a:r>
            <a:endParaRPr lang="fa-IR" sz="2800" dirty="0">
              <a:solidFill>
                <a:srgbClr val="FFFF00"/>
              </a:solidFill>
              <a:cs typeface="B Titr" pitchFamily="2" charset="-78"/>
            </a:endParaRPr>
          </a:p>
        </p:txBody>
      </p:sp>
      <p:pic>
        <p:nvPicPr>
          <p:cNvPr id="3" name="Content Placeholder 3">
            <a:extLst>
              <a:ext uri="{FF2B5EF4-FFF2-40B4-BE49-F238E27FC236}">
                <a16:creationId xmlns:a16="http://schemas.microsoft.com/office/drawing/2014/main" id="{11CDD541-EEE4-44BC-803D-0A883587A33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237312"/>
          </a:xfrm>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812909"/>
            <a:ext cx="7081292" cy="1990192"/>
          </a:xfrm>
        </p:spPr>
        <p:txBody>
          <a:bodyPr anchor="t">
            <a:noAutofit/>
          </a:bodyPr>
          <a:lstStyle/>
          <a:p>
            <a:pPr algn="ctr"/>
            <a:r>
              <a:rPr lang="fa-IR" dirty="0">
                <a:solidFill>
                  <a:schemeClr val="accent1">
                    <a:lumMod val="75000"/>
                  </a:schemeClr>
                </a:solidFill>
                <a:cs typeface="B Titr" panose="00000700000000000000" pitchFamily="2" charset="-78"/>
              </a:rPr>
              <a:t>کلاس های آمادگی برای زایمان</a:t>
            </a:r>
          </a:p>
        </p:txBody>
      </p:sp>
      <p:sp>
        <p:nvSpPr>
          <p:cNvPr id="3" name="Subtitle 2"/>
          <p:cNvSpPr>
            <a:spLocks noGrp="1"/>
          </p:cNvSpPr>
          <p:nvPr>
            <p:ph type="subTitle" idx="1"/>
          </p:nvPr>
        </p:nvSpPr>
        <p:spPr>
          <a:xfrm>
            <a:off x="1679426" y="5239681"/>
            <a:ext cx="5785148" cy="1227584"/>
          </a:xfrm>
        </p:spPr>
        <p:txBody>
          <a:bodyPr>
            <a:normAutofit fontScale="92500" lnSpcReduction="10000"/>
          </a:bodyPr>
          <a:lstStyle/>
          <a:p>
            <a:pPr algn="ctr"/>
            <a:r>
              <a:rPr lang="fa-IR" sz="1800" dirty="0">
                <a:solidFill>
                  <a:schemeClr val="tx1"/>
                </a:solidFill>
                <a:cs typeface="B Yagut" panose="00000400000000000000" pitchFamily="2" charset="-78"/>
              </a:rPr>
              <a:t>معاونت بهداشتی دانشگاه علوم پزشکی اصفهان</a:t>
            </a:r>
          </a:p>
          <a:p>
            <a:pPr algn="ctr"/>
            <a:r>
              <a:rPr lang="fa-IR" sz="1800" dirty="0">
                <a:solidFill>
                  <a:schemeClr val="tx1"/>
                </a:solidFill>
                <a:cs typeface="B Yagut" panose="00000400000000000000" pitchFamily="2" charset="-78"/>
              </a:rPr>
              <a:t>گروه سلامت خانواده و جمعیت</a:t>
            </a:r>
          </a:p>
          <a:p>
            <a:pPr algn="ctr"/>
            <a:r>
              <a:rPr lang="fa-IR" sz="1800" dirty="0">
                <a:solidFill>
                  <a:schemeClr val="tx1"/>
                </a:solidFill>
                <a:cs typeface="B Yagut" panose="00000400000000000000" pitchFamily="2" charset="-78"/>
              </a:rPr>
              <a:t>واحد سلامت مادران</a:t>
            </a:r>
          </a:p>
          <a:p>
            <a:pPr algn="ctr"/>
            <a:r>
              <a:rPr lang="fa-IR" sz="1800" dirty="0">
                <a:solidFill>
                  <a:schemeClr val="tx1"/>
                </a:solidFill>
                <a:cs typeface="B Yagut" panose="00000400000000000000" pitchFamily="2" charset="-78"/>
              </a:rPr>
              <a:t>1402</a:t>
            </a:r>
          </a:p>
        </p:txBody>
      </p:sp>
      <p:pic>
        <p:nvPicPr>
          <p:cNvPr id="6" name="Picture 5">
            <a:extLst>
              <a:ext uri="{FF2B5EF4-FFF2-40B4-BE49-F238E27FC236}">
                <a16:creationId xmlns:a16="http://schemas.microsoft.com/office/drawing/2014/main" id="{6D0F215A-01B8-4EA1-8D5A-BB341CBCCB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9712" y="1700808"/>
            <a:ext cx="5112568" cy="3290839"/>
          </a:xfrm>
          <a:prstGeom prst="rect">
            <a:avLst/>
          </a:prstGeom>
        </p:spPr>
      </p:pic>
    </p:spTree>
    <p:extLst>
      <p:ext uri="{BB962C8B-B14F-4D97-AF65-F5344CB8AC3E}">
        <p14:creationId xmlns:p14="http://schemas.microsoft.com/office/powerpoint/2010/main" val="19206903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B23E1F-F852-DCD8-A514-82ED0116AF0D}"/>
              </a:ext>
            </a:extLst>
          </p:cNvPr>
          <p:cNvSpPr>
            <a:spLocks noGrp="1"/>
          </p:cNvSpPr>
          <p:nvPr>
            <p:ph idx="1"/>
          </p:nvPr>
        </p:nvSpPr>
        <p:spPr>
          <a:xfrm>
            <a:off x="395536" y="1988840"/>
            <a:ext cx="8229600" cy="3596005"/>
          </a:xfrm>
        </p:spPr>
        <p:txBody>
          <a:bodyPr>
            <a:normAutofit/>
          </a:bodyPr>
          <a:lstStyle/>
          <a:p>
            <a:pPr marL="109728" indent="0" algn="justLow" rtl="1">
              <a:buNone/>
            </a:pPr>
            <a:r>
              <a:rPr lang="fa-IR" sz="2400" dirty="0">
                <a:cs typeface="B Mitra" panose="00000400000000000000" pitchFamily="2" charset="-78"/>
              </a:rPr>
              <a:t>در پایان آموزش انتظار می رود که فراگیر (ماما/ مامامراقب/مراقب سلامت) بتواند:</a:t>
            </a:r>
          </a:p>
          <a:p>
            <a:pPr algn="justLow" rtl="1">
              <a:buFont typeface="Wingdings" panose="05000000000000000000" pitchFamily="2" charset="2"/>
              <a:buChar char="Ø"/>
            </a:pPr>
            <a:r>
              <a:rPr lang="fa-IR" sz="2400" dirty="0">
                <a:cs typeface="B Mitra" panose="00000400000000000000" pitchFamily="2" charset="-78"/>
              </a:rPr>
              <a:t>اهداف کلاس های آمادگی برای زایمان را بیان نماید</a:t>
            </a:r>
          </a:p>
          <a:p>
            <a:pPr algn="justLow" rtl="1">
              <a:buFont typeface="Wingdings" panose="05000000000000000000" pitchFamily="2" charset="2"/>
              <a:buChar char="Ø"/>
            </a:pPr>
            <a:r>
              <a:rPr lang="fa-IR" sz="2400" dirty="0">
                <a:cs typeface="B Mitra" panose="00000400000000000000" pitchFamily="2" charset="-78"/>
              </a:rPr>
              <a:t>زایمان فیزیولوژیک را تعریف کند</a:t>
            </a:r>
          </a:p>
          <a:p>
            <a:pPr algn="justLow" rtl="1">
              <a:buFont typeface="Wingdings" panose="05000000000000000000" pitchFamily="2" charset="2"/>
              <a:buChar char="Ø"/>
            </a:pPr>
            <a:r>
              <a:rPr lang="fa-IR" sz="2400" dirty="0">
                <a:effectLst/>
                <a:latin typeface="Times New Roman" panose="02020603050405020304" pitchFamily="18" charset="0"/>
                <a:ea typeface="Times New Roman" panose="02020603050405020304" pitchFamily="18" charset="0"/>
                <a:cs typeface="B Zar" panose="00000400000000000000" pitchFamily="2" charset="-78"/>
              </a:rPr>
              <a:t> </a:t>
            </a:r>
            <a:r>
              <a:rPr lang="fa-IR" sz="2400" dirty="0">
                <a:cs typeface="B Mitra" panose="00000400000000000000" pitchFamily="2" charset="-78"/>
              </a:rPr>
              <a:t>نحوه برگزاری کلاس های آمادگی برای زایمان را توضیح دهد</a:t>
            </a:r>
          </a:p>
          <a:p>
            <a:pPr algn="justLow">
              <a:buFont typeface="Wingdings" panose="05000000000000000000" pitchFamily="2" charset="2"/>
              <a:buChar char="Ø"/>
            </a:pPr>
            <a:r>
              <a:rPr lang="fa-IR" sz="2400">
                <a:cs typeface="B Mitra" panose="00000400000000000000" pitchFamily="2" charset="-78"/>
              </a:rPr>
              <a:t>ماده </a:t>
            </a:r>
            <a:r>
              <a:rPr lang="fa-IR" sz="2400" dirty="0">
                <a:cs typeface="B Mitra" panose="00000400000000000000" pitchFamily="2" charset="-78"/>
              </a:rPr>
              <a:t>50 قانون حمایت از خانواده و جوانی جمعیت را </a:t>
            </a:r>
            <a:r>
              <a:rPr lang="fa-IR" sz="2400">
                <a:cs typeface="B Mitra" panose="00000400000000000000" pitchFamily="2" charset="-78"/>
              </a:rPr>
              <a:t>شرح دهد</a:t>
            </a:r>
            <a:endParaRPr lang="fa-IR" sz="2400" dirty="0">
              <a:cs typeface="B Mitra" panose="00000400000000000000" pitchFamily="2" charset="-78"/>
            </a:endParaRPr>
          </a:p>
          <a:p>
            <a:pPr algn="justLow">
              <a:buFont typeface="Wingdings" panose="05000000000000000000" pitchFamily="2" charset="2"/>
              <a:buChar char="Ø"/>
            </a:pPr>
            <a:r>
              <a:rPr lang="fa-IR" sz="2400" dirty="0">
                <a:cs typeface="B Mitra" panose="00000400000000000000" pitchFamily="2" charset="-78"/>
              </a:rPr>
              <a:t>روش های کاهش درد زایمان را توضیح دهد</a:t>
            </a:r>
          </a:p>
          <a:p>
            <a:pPr algn="justLow">
              <a:buFont typeface="Wingdings" panose="05000000000000000000" pitchFamily="2" charset="2"/>
              <a:buChar char="Ø"/>
            </a:pPr>
            <a:r>
              <a:rPr lang="fa-IR" sz="2400" dirty="0">
                <a:cs typeface="B Mitra" panose="00000400000000000000" pitchFamily="2" charset="-78"/>
              </a:rPr>
              <a:t> اطلاعات مادران شرکت کننده در کلاس آمادگی برای زایمان را در سامانه سیب ثبت کند</a:t>
            </a:r>
          </a:p>
          <a:p>
            <a:pPr algn="justLow"/>
            <a:endParaRPr lang="fa-IR" sz="2400" dirty="0">
              <a:cs typeface="B Mitra" panose="00000400000000000000" pitchFamily="2" charset="-78"/>
            </a:endParaRPr>
          </a:p>
          <a:p>
            <a:pPr algn="justLow" rtl="1"/>
            <a:endParaRPr lang="fa-IR" sz="2400" dirty="0">
              <a:latin typeface="Times New Roman" panose="02020603050405020304" pitchFamily="18" charset="0"/>
              <a:cs typeface="B Zar" panose="00000400000000000000" pitchFamily="2" charset="-78"/>
            </a:endParaRPr>
          </a:p>
          <a:p>
            <a:pPr algn="justLow" rtl="1"/>
            <a:endParaRPr lang="fa-IR" sz="2400" dirty="0">
              <a:latin typeface="Times New Roman" panose="02020603050405020304" pitchFamily="18" charset="0"/>
              <a:cs typeface="B Zar" panose="00000400000000000000" pitchFamily="2" charset="-78"/>
            </a:endParaRPr>
          </a:p>
          <a:p>
            <a:endParaRPr lang="en-US" dirty="0"/>
          </a:p>
        </p:txBody>
      </p:sp>
      <p:sp>
        <p:nvSpPr>
          <p:cNvPr id="4" name="Title 2">
            <a:extLst>
              <a:ext uri="{FF2B5EF4-FFF2-40B4-BE49-F238E27FC236}">
                <a16:creationId xmlns:a16="http://schemas.microsoft.com/office/drawing/2014/main" id="{376DB60E-3D46-4E7D-BFC5-31C1357EF2A3}"/>
              </a:ext>
            </a:extLst>
          </p:cNvPr>
          <p:cNvSpPr>
            <a:spLocks noGrp="1"/>
          </p:cNvSpPr>
          <p:nvPr>
            <p:ph type="title"/>
          </p:nvPr>
        </p:nvSpPr>
        <p:spPr>
          <a:xfrm>
            <a:off x="683568" y="764704"/>
            <a:ext cx="7992888" cy="863696"/>
          </a:xfrm>
          <a:solidFill>
            <a:schemeClr val="accent4">
              <a:lumMod val="40000"/>
              <a:lumOff val="60000"/>
            </a:schemeClr>
          </a:solidFill>
        </p:spPr>
        <p:txBody>
          <a:bodyPr>
            <a:normAutofit/>
          </a:bodyPr>
          <a:lstStyle/>
          <a:p>
            <a:pPr algn="ctr"/>
            <a:r>
              <a:rPr lang="fa-IR" sz="4000" dirty="0">
                <a:solidFill>
                  <a:schemeClr val="accent1">
                    <a:lumMod val="75000"/>
                  </a:schemeClr>
                </a:solidFill>
                <a:latin typeface="Bodoni MT Black" pitchFamily="18" charset="0"/>
                <a:ea typeface="+mn-ea"/>
                <a:cs typeface="B Titr" panose="00000700000000000000" pitchFamily="2" charset="-78"/>
              </a:rPr>
              <a:t>اهداف رفتاری</a:t>
            </a:r>
            <a:endParaRPr lang="en-US" sz="2800" dirty="0">
              <a:solidFill>
                <a:srgbClr val="C00000"/>
              </a:solidFill>
              <a:cs typeface="B Titr" panose="00000700000000000000" pitchFamily="2" charset="-78"/>
            </a:endParaRPr>
          </a:p>
        </p:txBody>
      </p:sp>
    </p:spTree>
    <p:extLst>
      <p:ext uri="{BB962C8B-B14F-4D97-AF65-F5344CB8AC3E}">
        <p14:creationId xmlns:p14="http://schemas.microsoft.com/office/powerpoint/2010/main" val="20102730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23A18-4543-4A33-8AD2-6D489291A0E5}"/>
              </a:ext>
            </a:extLst>
          </p:cNvPr>
          <p:cNvSpPr>
            <a:spLocks noGrp="1"/>
          </p:cNvSpPr>
          <p:nvPr>
            <p:ph type="title"/>
          </p:nvPr>
        </p:nvSpPr>
        <p:spPr/>
        <p:txBody>
          <a:bodyPr/>
          <a:lstStyle/>
          <a:p>
            <a:r>
              <a:rPr lang="en-US" dirty="0">
                <a:solidFill>
                  <a:schemeClr val="accent1">
                    <a:lumMod val="75000"/>
                  </a:schemeClr>
                </a:solidFill>
              </a:rPr>
              <a:t>Preparation </a:t>
            </a:r>
            <a:r>
              <a:rPr lang="en-US" dirty="0" err="1">
                <a:solidFill>
                  <a:schemeClr val="accent1">
                    <a:lumMod val="75000"/>
                  </a:schemeClr>
                </a:solidFill>
              </a:rPr>
              <a:t>Labour</a:t>
            </a:r>
            <a:r>
              <a:rPr lang="en-US" dirty="0">
                <a:solidFill>
                  <a:schemeClr val="accent1">
                    <a:lumMod val="75000"/>
                  </a:schemeClr>
                </a:solidFill>
              </a:rPr>
              <a:t> Class</a:t>
            </a:r>
          </a:p>
        </p:txBody>
      </p:sp>
      <p:sp>
        <p:nvSpPr>
          <p:cNvPr id="3" name="Content Placeholder 2">
            <a:extLst>
              <a:ext uri="{FF2B5EF4-FFF2-40B4-BE49-F238E27FC236}">
                <a16:creationId xmlns:a16="http://schemas.microsoft.com/office/drawing/2014/main" id="{F30D1397-2635-4AFC-A768-03A5635BBCD8}"/>
              </a:ext>
            </a:extLst>
          </p:cNvPr>
          <p:cNvSpPr>
            <a:spLocks noGrp="1"/>
          </p:cNvSpPr>
          <p:nvPr>
            <p:ph idx="1"/>
          </p:nvPr>
        </p:nvSpPr>
        <p:spPr>
          <a:xfrm>
            <a:off x="539552" y="1427852"/>
            <a:ext cx="8229600" cy="4525963"/>
          </a:xfrm>
        </p:spPr>
        <p:txBody>
          <a:bodyPr>
            <a:normAutofit fontScale="92500" lnSpcReduction="20000"/>
          </a:bodyPr>
          <a:lstStyle/>
          <a:p>
            <a:pPr algn="justLow">
              <a:lnSpc>
                <a:spcPct val="150000"/>
              </a:lnSpc>
            </a:pPr>
            <a:r>
              <a:rPr lang="fa-IR" sz="2400" b="1" dirty="0">
                <a:solidFill>
                  <a:srgbClr val="212529"/>
                </a:solidFill>
                <a:latin typeface="Times New Roman" panose="02020603050405020304" pitchFamily="18" charset="0"/>
                <a:cs typeface="B Nazanin" panose="00000400000000000000" pitchFamily="2" charset="-78"/>
              </a:rPr>
              <a:t>کلاس های آمادگی برای زایمان</a:t>
            </a:r>
            <a:r>
              <a:rPr lang="en-US" sz="2400" b="1" dirty="0">
                <a:solidFill>
                  <a:srgbClr val="212529"/>
                </a:solidFill>
                <a:latin typeface="Times New Roman" panose="02020603050405020304" pitchFamily="18" charset="0"/>
                <a:cs typeface="B Nazanin" panose="00000400000000000000" pitchFamily="2" charset="-78"/>
              </a:rPr>
              <a:t>-</a:t>
            </a:r>
            <a:r>
              <a:rPr lang="fa-IR" sz="2400" b="1" dirty="0">
                <a:solidFill>
                  <a:srgbClr val="212529"/>
                </a:solidFill>
                <a:latin typeface="Times New Roman" panose="02020603050405020304" pitchFamily="18" charset="0"/>
                <a:cs typeface="B Nazanin" panose="00000400000000000000" pitchFamily="2" charset="-78"/>
              </a:rPr>
              <a:t> </a:t>
            </a:r>
            <a:r>
              <a:rPr lang="en-US" sz="2400" b="1" dirty="0">
                <a:solidFill>
                  <a:srgbClr val="212529"/>
                </a:solidFill>
                <a:latin typeface="Times New Roman" panose="02020603050405020304" pitchFamily="18" charset="0"/>
                <a:cs typeface="B Nazanin" panose="00000400000000000000" pitchFamily="2" charset="-78"/>
              </a:rPr>
              <a:t>PLC</a:t>
            </a:r>
            <a:r>
              <a:rPr lang="fa-IR" sz="2400" b="1" dirty="0">
                <a:solidFill>
                  <a:srgbClr val="212529"/>
                </a:solidFill>
                <a:latin typeface="Times New Roman" panose="02020603050405020304" pitchFamily="18" charset="0"/>
                <a:cs typeface="B Nazanin" panose="00000400000000000000" pitchFamily="2" charset="-78"/>
              </a:rPr>
              <a:t> در راستای ترویج زایمان طبیعی، ارایه خدمات با کیفیت مامایی و رعایت حقوق مادر و نوزاد، یکی از برنامه های اداره سلامت مادران مرکز جوانی جمعیت، سلامت خانواده و مدارس می باشد که از سال 1393 در حوزه بهداشت راه اندازی گردیده است. هدف کلی این برنامه، ترویج زایمان طبیعی با رویکرد علمی مبتنی بر شواهد در راستای افزایش نرخ باروری و توانمندسازی مادران برای انتخاب روش زایمان ایمن است. این کلاس ها در آگاه سازی و توانمند نمودن مادران نقش مهمی داشته و منجر به کاهش ترس از درد زایمان، سازگار شدن با تغییرات این دوران، انتخاب زایمان فیزیولوژیک و فرزندآوری مجدد خواهند شد. </a:t>
            </a:r>
          </a:p>
          <a:p>
            <a:pPr marL="0" indent="0" algn="ctr">
              <a:lnSpc>
                <a:spcPct val="150000"/>
              </a:lnSpc>
              <a:buNone/>
            </a:pPr>
            <a:r>
              <a:rPr lang="fa-IR" sz="2400" b="1" dirty="0">
                <a:solidFill>
                  <a:schemeClr val="accent1">
                    <a:lumMod val="75000"/>
                  </a:schemeClr>
                </a:solidFill>
                <a:latin typeface="Times New Roman" panose="02020603050405020304" pitchFamily="18" charset="0"/>
                <a:cs typeface="B Titr" panose="00000700000000000000" pitchFamily="2" charset="-78"/>
              </a:rPr>
              <a:t>زایمان فیزیولوژیک یعنی زایمان طبیعی بدون هرگونه مداخله غیرضروری</a:t>
            </a:r>
          </a:p>
          <a:p>
            <a:pPr algn="justLow">
              <a:lnSpc>
                <a:spcPct val="150000"/>
              </a:lnSpc>
            </a:pPr>
            <a:endParaRPr lang="en-US" sz="2400" b="1" dirty="0">
              <a:solidFill>
                <a:srgbClr val="212529"/>
              </a:solidFill>
              <a:latin typeface="Times New Roman" panose="02020603050405020304" pitchFamily="18" charset="0"/>
              <a:cs typeface="B Nazanin" panose="00000400000000000000" pitchFamily="2" charset="-78"/>
            </a:endParaRPr>
          </a:p>
        </p:txBody>
      </p:sp>
    </p:spTree>
    <p:extLst>
      <p:ext uri="{BB962C8B-B14F-4D97-AF65-F5344CB8AC3E}">
        <p14:creationId xmlns:p14="http://schemas.microsoft.com/office/powerpoint/2010/main" val="30039765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752600"/>
            <a:ext cx="8001000" cy="3965448"/>
          </a:xfrm>
        </p:spPr>
        <p:txBody>
          <a:bodyPr>
            <a:noAutofit/>
          </a:bodyPr>
          <a:lstStyle/>
          <a:p>
            <a:pPr marL="342900" indent="-342900" algn="justLow">
              <a:buFont typeface="Wingdings" panose="05000000000000000000" pitchFamily="2" charset="2"/>
              <a:buChar char="v"/>
            </a:pPr>
            <a:r>
              <a:rPr lang="fa-IR"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
            </a:r>
            <a:br>
              <a:rPr lang="fa-IR"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br>
            <a:r>
              <a:rPr lang="ar-SA"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وزارت بهداشت، درمان و آموزش پزشکی مکلف است در راستای تأمین، حفظ، ارتقاء سلامت مادر و نوزاد و کاهش </a:t>
            </a:r>
            <a:r>
              <a:rPr lang="ar-SA" sz="2400" b="1" dirty="0">
                <a:solidFill>
                  <a:schemeClr val="accent1">
                    <a:lumMod val="50000"/>
                  </a:schemeClr>
                </a:solidFill>
                <a:latin typeface="Times New Roman" panose="02020603050405020304" pitchFamily="18" charset="0"/>
                <a:ea typeface="Times New Roman" panose="02020603050405020304" pitchFamily="18" charset="0"/>
                <a:cs typeface="B Nazanin" panose="00000400000000000000" pitchFamily="2" charset="-78"/>
              </a:rPr>
              <a:t>سالانه پنج درصد(</a:t>
            </a:r>
            <a:r>
              <a:rPr lang="fa-IR" sz="2400" b="1" dirty="0">
                <a:solidFill>
                  <a:schemeClr val="accent1">
                    <a:lumMod val="50000"/>
                  </a:schemeClr>
                </a:solidFill>
                <a:latin typeface="Times New Roman" panose="02020603050405020304" pitchFamily="18" charset="0"/>
                <a:ea typeface="Times New Roman" panose="02020603050405020304" pitchFamily="18" charset="0"/>
                <a:cs typeface="B Nazanin" panose="00000400000000000000" pitchFamily="2" charset="-78"/>
              </a:rPr>
              <a:t>۵%) </a:t>
            </a:r>
            <a:r>
              <a:rPr lang="ar-SA"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از میزان زایمان غیرطبیعی نسبت به نرخ کل زایمان در کشور تا رسیدن به نرخ میانگین جهانی، اقدام به اجرای موارد ذیل نمای</a:t>
            </a:r>
            <a:r>
              <a:rPr lang="fa-IR"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ن</a:t>
            </a:r>
            <a:r>
              <a:rPr lang="ar-SA"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د </a:t>
            </a:r>
            <a:r>
              <a:rPr lang="en-US"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a:t>
            </a:r>
            <a:br>
              <a:rPr lang="en-US"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br>
            <a:r>
              <a:rPr lang="en-US"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
            </a:r>
            <a:br>
              <a:rPr lang="en-US"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br>
            <a:r>
              <a:rPr lang="ar-SA"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الف ـ یکپارچه­سازی سیاست­های ترویج زایمان طبیعی و کاهش زایمان غیرطبیعی در حوزه­های بهداشت، درمان، آموزش، پژوهش، غذا، دارو، خدمات بیمه­ای و برقراری ارتباط منطقی بین آنها</a:t>
            </a:r>
            <a:r>
              <a:rPr lang="fa-IR"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
            </a:r>
            <a:br>
              <a:rPr lang="fa-IR"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br>
            <a:r>
              <a:rPr lang="en-US"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
            </a:r>
            <a:br>
              <a:rPr lang="en-US"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br>
            <a:r>
              <a:rPr lang="ar-SA"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ب ـ آموزش و فرهنگ سازی برای زایمان طبیعی و آموزش­های فردی به مادر باردار و خانواده</a:t>
            </a:r>
            <a:r>
              <a:rPr lang="fa-IR" sz="2400"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                                                                            </a:t>
            </a:r>
            <a:r>
              <a:rPr lang="ar-SA" sz="2400" b="1" dirty="0">
                <a:solidFill>
                  <a:schemeClr val="bg1"/>
                </a:solidFill>
                <a:latin typeface="Times New Roman" panose="02020603050405020304" pitchFamily="18" charset="0"/>
                <a:ea typeface="Times New Roman" panose="02020603050405020304" pitchFamily="18" charset="0"/>
                <a:cs typeface="B Nazanin" panose="00000400000000000000" pitchFamily="2" charset="-78"/>
              </a:rPr>
              <a:t>پ</a:t>
            </a:r>
            <a:endParaRPr lang="en-US" sz="2400" dirty="0"/>
          </a:p>
        </p:txBody>
      </p:sp>
      <p:sp>
        <p:nvSpPr>
          <p:cNvPr id="6" name="Content Placeholder 5"/>
          <p:cNvSpPr>
            <a:spLocks noGrp="1"/>
          </p:cNvSpPr>
          <p:nvPr>
            <p:ph sz="quarter" idx="1"/>
          </p:nvPr>
        </p:nvSpPr>
        <p:spPr>
          <a:xfrm>
            <a:off x="609600" y="838200"/>
            <a:ext cx="7467600" cy="682752"/>
          </a:xfrm>
        </p:spPr>
        <p:txBody>
          <a:bodyPr>
            <a:normAutofit/>
          </a:bodyPr>
          <a:lstStyle/>
          <a:p>
            <a:pPr marL="0" indent="0">
              <a:buNone/>
            </a:pPr>
            <a:r>
              <a:rPr lang="ar-SA" sz="3200" b="1" dirty="0">
                <a:solidFill>
                  <a:schemeClr val="accent1">
                    <a:lumMod val="75000"/>
                  </a:schemeClr>
                </a:solidFill>
                <a:latin typeface="Times New Roman" panose="02020603050405020304" pitchFamily="18" charset="0"/>
                <a:ea typeface="Times New Roman" panose="02020603050405020304" pitchFamily="18" charset="0"/>
                <a:cs typeface="B Titr" panose="00000700000000000000" pitchFamily="2" charset="-78"/>
              </a:rPr>
              <a:t>ماده</a:t>
            </a:r>
            <a:r>
              <a:rPr lang="fa-IR" sz="3200" b="1" dirty="0">
                <a:solidFill>
                  <a:schemeClr val="accent1">
                    <a:lumMod val="75000"/>
                  </a:schemeClr>
                </a:solidFill>
                <a:latin typeface="Times New Roman" panose="02020603050405020304" pitchFamily="18" charset="0"/>
                <a:ea typeface="Times New Roman" panose="02020603050405020304" pitchFamily="18" charset="0"/>
                <a:cs typeface="B Titr" panose="00000700000000000000" pitchFamily="2" charset="-78"/>
              </a:rPr>
              <a:t> 50 قانون حمایت از خانواده و جوانی جمعیت</a:t>
            </a:r>
            <a:endParaRPr lang="en-US" sz="3200" dirty="0">
              <a:solidFill>
                <a:schemeClr val="accent1">
                  <a:lumMod val="75000"/>
                </a:schemeClr>
              </a:solidFill>
            </a:endParaRPr>
          </a:p>
        </p:txBody>
      </p:sp>
      <p:sp>
        <p:nvSpPr>
          <p:cNvPr id="2" name="Oval 1">
            <a:extLst>
              <a:ext uri="{FF2B5EF4-FFF2-40B4-BE49-F238E27FC236}">
                <a16:creationId xmlns:a16="http://schemas.microsoft.com/office/drawing/2014/main" id="{0E099905-F15B-4F2D-9544-794FDC39B478}"/>
              </a:ext>
            </a:extLst>
          </p:cNvPr>
          <p:cNvSpPr/>
          <p:nvPr/>
        </p:nvSpPr>
        <p:spPr>
          <a:xfrm>
            <a:off x="4283968" y="1520952"/>
            <a:ext cx="360040" cy="231648"/>
          </a:xfrm>
          <a:prstGeom prst="ellipse">
            <a:avLst/>
          </a:prstGeom>
          <a:solidFill>
            <a:schemeClr val="accent1">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10064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610"/>
            <a:ext cx="8229600" cy="558134"/>
          </a:xfrm>
        </p:spPr>
        <p:txBody>
          <a:bodyPr anchor="t">
            <a:normAutofit fontScale="90000"/>
          </a:bodyPr>
          <a:lstStyle/>
          <a:p>
            <a:pPr marL="0" marR="0" lvl="0" indent="0" defTabSz="914400" rtl="1" eaLnBrk="1" fontAlgn="auto" latinLnBrk="0" hangingPunct="1">
              <a:lnSpc>
                <a:spcPct val="100000"/>
              </a:lnSpc>
              <a:spcBef>
                <a:spcPct val="20000"/>
              </a:spcBef>
              <a:spcAft>
                <a:spcPts val="0"/>
              </a:spcAft>
              <a:tabLst/>
              <a:defRPr/>
            </a:pPr>
            <a:r>
              <a:rPr kumimoji="0" lang="fa-IR" sz="3200" b="1" i="0" u="none" strike="noStrike" kern="1200" cap="none" spc="0" normalizeH="0" baseline="0" noProof="0" dirty="0">
                <a:ln>
                  <a:noFill/>
                </a:ln>
                <a:solidFill>
                  <a:srgbClr val="0F6FC6">
                    <a:lumMod val="75000"/>
                  </a:srgbClr>
                </a:solidFill>
                <a:effectLst/>
                <a:uLnTx/>
                <a:uFillTx/>
                <a:latin typeface="Times New Roman" panose="02020603050405020304" pitchFamily="18" charset="0"/>
                <a:ea typeface="Times New Roman" panose="02020603050405020304" pitchFamily="18" charset="0"/>
                <a:cs typeface="B Titr" panose="00000700000000000000" pitchFamily="2" charset="-78"/>
              </a:rPr>
              <a:t>ادامه </a:t>
            </a:r>
            <a:r>
              <a:rPr kumimoji="0" lang="ar-SA" sz="3200" b="1" i="0" u="none" strike="noStrike" kern="1200" cap="none" spc="0" normalizeH="0" baseline="0" noProof="0" dirty="0">
                <a:ln>
                  <a:noFill/>
                </a:ln>
                <a:solidFill>
                  <a:srgbClr val="0F6FC6">
                    <a:lumMod val="75000"/>
                  </a:srgbClr>
                </a:solidFill>
                <a:effectLst/>
                <a:uLnTx/>
                <a:uFillTx/>
                <a:latin typeface="Times New Roman" panose="02020603050405020304" pitchFamily="18" charset="0"/>
                <a:ea typeface="Times New Roman" panose="02020603050405020304" pitchFamily="18" charset="0"/>
                <a:cs typeface="B Titr" panose="00000700000000000000" pitchFamily="2" charset="-78"/>
              </a:rPr>
              <a:t>ماده</a:t>
            </a:r>
            <a:r>
              <a:rPr kumimoji="0" lang="fa-IR" sz="3200" b="1" i="0" u="none" strike="noStrike" kern="1200" cap="none" spc="0" normalizeH="0" baseline="0" noProof="0" dirty="0">
                <a:ln>
                  <a:noFill/>
                </a:ln>
                <a:solidFill>
                  <a:srgbClr val="0F6FC6">
                    <a:lumMod val="75000"/>
                  </a:srgbClr>
                </a:solidFill>
                <a:effectLst/>
                <a:uLnTx/>
                <a:uFillTx/>
                <a:latin typeface="Times New Roman" panose="02020603050405020304" pitchFamily="18" charset="0"/>
                <a:ea typeface="Times New Roman" panose="02020603050405020304" pitchFamily="18" charset="0"/>
                <a:cs typeface="B Titr" panose="00000700000000000000" pitchFamily="2" charset="-78"/>
              </a:rPr>
              <a:t> 50 قانون حمایت از خانواده و جوانی جمعیت</a:t>
            </a:r>
            <a:r>
              <a:rPr kumimoji="0" lang="en-US" sz="3200" b="0" i="0" u="none" strike="noStrike" kern="1200" cap="none" spc="0" normalizeH="0" baseline="0" noProof="0" dirty="0">
                <a:ln>
                  <a:noFill/>
                </a:ln>
                <a:solidFill>
                  <a:srgbClr val="0F6FC6">
                    <a:lumMod val="75000"/>
                  </a:srgbClr>
                </a:solidFill>
                <a:effectLst/>
                <a:uLnTx/>
                <a:uFillTx/>
                <a:latin typeface="Calibri"/>
                <a:ea typeface="+mn-ea"/>
                <a:cs typeface="+mn-cs"/>
              </a:rPr>
              <a:t/>
            </a:r>
            <a:br>
              <a:rPr kumimoji="0" lang="en-US" sz="3200" b="0" i="0" u="none" strike="noStrike" kern="1200" cap="none" spc="0" normalizeH="0" baseline="0" noProof="0" dirty="0">
                <a:ln>
                  <a:noFill/>
                </a:ln>
                <a:solidFill>
                  <a:srgbClr val="0F6FC6">
                    <a:lumMod val="75000"/>
                  </a:srgbClr>
                </a:solidFill>
                <a:effectLst/>
                <a:uLnTx/>
                <a:uFillTx/>
                <a:latin typeface="Calibri"/>
                <a:ea typeface="+mn-ea"/>
                <a:cs typeface="+mn-cs"/>
              </a:rPr>
            </a:br>
            <a:endParaRPr lang="en-US" dirty="0"/>
          </a:p>
        </p:txBody>
      </p:sp>
      <p:sp>
        <p:nvSpPr>
          <p:cNvPr id="3" name="Content Placeholder 2"/>
          <p:cNvSpPr>
            <a:spLocks noGrp="1"/>
          </p:cNvSpPr>
          <p:nvPr>
            <p:ph sz="quarter" idx="1"/>
          </p:nvPr>
        </p:nvSpPr>
        <p:spPr>
          <a:xfrm>
            <a:off x="762000" y="1417638"/>
            <a:ext cx="7467600" cy="4873752"/>
          </a:xfrm>
        </p:spPr>
        <p:txBody>
          <a:bodyPr>
            <a:normAutofit fontScale="92500" lnSpcReduction="10000"/>
          </a:bodyPr>
          <a:lstStyle/>
          <a:p>
            <a:pPr marL="0" indent="0" algn="justLow">
              <a:buNone/>
            </a:pPr>
            <a:r>
              <a:rPr lang="fa-IR"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پ </a:t>
            </a:r>
            <a:r>
              <a:rPr lang="ar-SA" b="1"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ـ برقراری نظام تضمین کیفیت مهارت آموزی و ارائه خدمات مراقبت بارداری و زایمان در قالب کارگروهی توسط ماماها، پزشکان و متخصصان زنان و زایمان، اطفال، بیهوشی و بقیه کارکنان مرتبط</a:t>
            </a:r>
            <a:endParaRPr lang="fa-IR" b="1" cap="small"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endParaRPr>
          </a:p>
          <a:p>
            <a:pPr marL="0" indent="0" algn="justLow">
              <a:buNone/>
            </a:pPr>
            <a:endParaRPr lang="fa-IR" b="1" cap="small"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endParaRPr>
          </a:p>
          <a:p>
            <a:pPr marL="0" indent="0" algn="justLow">
              <a:buNone/>
            </a:pPr>
            <a:r>
              <a:rPr lang="ar-SA" b="1" cap="small"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ح ـ ارتقای کیفیت مراقبت</a:t>
            </a:r>
            <a:r>
              <a:rPr lang="fa-IR" b="1" cap="small"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 </a:t>
            </a:r>
            <a:r>
              <a:rPr lang="ar-SA" b="1" cap="small"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rPr>
              <a:t>های بارداری در راستای فرزند­آوری و زایمان طبیعی، مبتنی بر پرونده الکترونیک یکپارچه و برخط سلامت با امکان دسترسی در کلیه بخش­ های بهداشت و درمان دولتی و غیردولتی، بر اساس استقرار راهنماهای بالینی سلامت مادر و جنین و با رعایت سطح بندی خدمات</a:t>
            </a:r>
            <a:endParaRPr lang="en-US" b="1" cap="small" dirty="0">
              <a:solidFill>
                <a:srgbClr val="212529"/>
              </a:solidFill>
              <a:latin typeface="Times New Roman" panose="02020603050405020304" pitchFamily="18" charset="0"/>
              <a:ea typeface="Times New Roman" panose="02020603050405020304" pitchFamily="18" charset="0"/>
              <a:cs typeface="B Nazanin" panose="00000400000000000000" pitchFamily="2" charset="-78"/>
            </a:endParaRPr>
          </a:p>
        </p:txBody>
      </p:sp>
    </p:spTree>
    <p:extLst>
      <p:ext uri="{BB962C8B-B14F-4D97-AF65-F5344CB8AC3E}">
        <p14:creationId xmlns:p14="http://schemas.microsoft.com/office/powerpoint/2010/main" val="34872936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19991"/>
            <a:ext cx="8229600" cy="1143000"/>
          </a:xfrm>
          <a:solidFill>
            <a:schemeClr val="accent5">
              <a:lumMod val="40000"/>
              <a:lumOff val="60000"/>
            </a:schemeClr>
          </a:solidFill>
        </p:spPr>
        <p:txBody>
          <a:bodyPr vert="horz" rtlCol="0" anchor="ctr">
            <a:normAutofit fontScale="90000"/>
            <a:scene3d>
              <a:camera prst="orthographicFront"/>
              <a:lightRig rig="soft" dir="t"/>
            </a:scene3d>
            <a:sp3d prstMaterial="softEdge">
              <a:bevelT w="25400" h="25400"/>
            </a:sp3d>
          </a:bodyPr>
          <a:lstStyle/>
          <a:p>
            <a:pPr algn="ctr"/>
            <a:r>
              <a:rPr lang="fa-IR" sz="3600" dirty="0">
                <a:solidFill>
                  <a:schemeClr val="accent1">
                    <a:lumMod val="75000"/>
                  </a:schemeClr>
                </a:solidFill>
                <a:cs typeface="B Titr" pitchFamily="2" charset="-78"/>
              </a:rPr>
              <a:t>میزان سزارین د ع پ اصفهان  براساس سامانه ایمان</a:t>
            </a:r>
          </a:p>
        </p:txBody>
      </p:sp>
      <p:sp>
        <p:nvSpPr>
          <p:cNvPr id="8" name="Content Placeholder 7">
            <a:extLst>
              <a:ext uri="{FF2B5EF4-FFF2-40B4-BE49-F238E27FC236}">
                <a16:creationId xmlns:a16="http://schemas.microsoft.com/office/drawing/2014/main" id="{C3431BDD-5316-454E-BFDA-B7AB70331E23}"/>
              </a:ext>
            </a:extLst>
          </p:cNvPr>
          <p:cNvSpPr>
            <a:spLocks noGrp="1"/>
          </p:cNvSpPr>
          <p:nvPr>
            <p:ph idx="1"/>
          </p:nvPr>
        </p:nvSpPr>
        <p:spPr>
          <a:xfrm>
            <a:off x="323528" y="4869160"/>
            <a:ext cx="8229600" cy="750814"/>
          </a:xfrm>
          <a:solidFill>
            <a:schemeClr val="accent5">
              <a:lumMod val="40000"/>
              <a:lumOff val="60000"/>
            </a:schemeClr>
          </a:solidFill>
        </p:spPr>
        <p:txBody>
          <a:bodyPr anchor="ctr">
            <a:normAutofit fontScale="55000" lnSpcReduction="20000"/>
          </a:bodyPr>
          <a:lstStyle/>
          <a:p>
            <a:pPr algn="ctr"/>
            <a:r>
              <a:rPr lang="fa-IR" sz="4600" dirty="0">
                <a:solidFill>
                  <a:schemeClr val="accent1">
                    <a:lumMod val="75000"/>
                  </a:schemeClr>
                </a:solidFill>
                <a:latin typeface="+mj-lt"/>
                <a:ea typeface="+mj-ea"/>
                <a:cs typeface="B Titr" pitchFamily="2" charset="-78"/>
              </a:rPr>
              <a:t>هدفگذاری درصد زایمان طبیعی</a:t>
            </a:r>
            <a:r>
              <a:rPr lang="fa-IR" sz="4400" dirty="0">
                <a:solidFill>
                  <a:schemeClr val="accent1">
                    <a:lumMod val="75000"/>
                  </a:schemeClr>
                </a:solidFill>
                <a:latin typeface="+mj-lt"/>
                <a:ea typeface="+mj-ea"/>
                <a:cs typeface="B Titr" pitchFamily="2" charset="-78"/>
              </a:rPr>
              <a:t>:</a:t>
            </a:r>
            <a:r>
              <a:rPr lang="fa-IR" sz="4600" dirty="0">
                <a:solidFill>
                  <a:schemeClr val="accent1">
                    <a:lumMod val="75000"/>
                  </a:schemeClr>
                </a:solidFill>
                <a:latin typeface="+mj-lt"/>
                <a:ea typeface="+mj-ea"/>
                <a:cs typeface="B Titr" pitchFamily="2" charset="-78"/>
              </a:rPr>
              <a:t> </a:t>
            </a:r>
            <a:r>
              <a:rPr lang="fa-IR" sz="4400" dirty="0">
                <a:solidFill>
                  <a:schemeClr val="accent1">
                    <a:lumMod val="75000"/>
                  </a:schemeClr>
                </a:solidFill>
                <a:latin typeface="+mj-lt"/>
                <a:ea typeface="+mj-ea"/>
                <a:cs typeface="B Titr" pitchFamily="2" charset="-78"/>
              </a:rPr>
              <a:t>افزایش </a:t>
            </a:r>
            <a:r>
              <a:rPr lang="fa-IR" sz="4100" dirty="0">
                <a:solidFill>
                  <a:schemeClr val="accent1">
                    <a:lumMod val="75000"/>
                  </a:schemeClr>
                </a:solidFill>
                <a:latin typeface="+mj-lt"/>
                <a:ea typeface="+mj-ea"/>
                <a:cs typeface="B Titr" pitchFamily="2" charset="-78"/>
              </a:rPr>
              <a:t>به میزان 5 درصد سالیانه</a:t>
            </a:r>
            <a:endParaRPr lang="en-US" sz="4100" dirty="0">
              <a:solidFill>
                <a:schemeClr val="accent1">
                  <a:lumMod val="75000"/>
                </a:schemeClr>
              </a:solidFill>
              <a:latin typeface="+mj-lt"/>
              <a:ea typeface="+mj-ea"/>
              <a:cs typeface="B Titr" pitchFamily="2" charset="-78"/>
            </a:endParaRPr>
          </a:p>
        </p:txBody>
      </p:sp>
      <p:pic>
        <p:nvPicPr>
          <p:cNvPr id="4" name="Picture 3">
            <a:extLst>
              <a:ext uri="{FF2B5EF4-FFF2-40B4-BE49-F238E27FC236}">
                <a16:creationId xmlns:a16="http://schemas.microsoft.com/office/drawing/2014/main" id="{BABA5089-E1A3-4D71-95A0-D3E0E3A944C6}"/>
              </a:ext>
            </a:extLst>
          </p:cNvPr>
          <p:cNvPicPr>
            <a:picLocks noChangeAspect="1"/>
          </p:cNvPicPr>
          <p:nvPr/>
        </p:nvPicPr>
        <p:blipFill rotWithShape="1">
          <a:blip r:embed="rId2"/>
          <a:srcRect l="1260" t="2500" r="1260" b="20000"/>
          <a:stretch/>
        </p:blipFill>
        <p:spPr>
          <a:xfrm>
            <a:off x="683568" y="2312876"/>
            <a:ext cx="7776864" cy="2232248"/>
          </a:xfrm>
          <a:prstGeom prst="rect">
            <a:avLst/>
          </a:prstGeom>
        </p:spPr>
      </p:pic>
    </p:spTree>
    <p:extLst>
      <p:ext uri="{BB962C8B-B14F-4D97-AF65-F5344CB8AC3E}">
        <p14:creationId xmlns:p14="http://schemas.microsoft.com/office/powerpoint/2010/main" val="18545219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a:cs typeface="2  Titr" panose="00000700000000000000" pitchFamily="2" charset="-78"/>
              </a:rPr>
              <a:t> </a:t>
            </a:r>
            <a:r>
              <a:rPr lang="fa-IR" sz="3200" b="1" dirty="0">
                <a:solidFill>
                  <a:schemeClr val="accent1">
                    <a:lumMod val="75000"/>
                  </a:schemeClr>
                </a:solidFill>
                <a:latin typeface="Times New Roman" panose="02020603050405020304" pitchFamily="18" charset="0"/>
                <a:cs typeface="B Titr" panose="00000700000000000000" pitchFamily="2" charset="-78"/>
              </a:rPr>
              <a:t>عواملی که می توانند شدت درد زایمان را کم کنند</a:t>
            </a:r>
          </a:p>
        </p:txBody>
      </p:sp>
      <p:sp>
        <p:nvSpPr>
          <p:cNvPr id="3" name="Content Placeholder 2"/>
          <p:cNvSpPr>
            <a:spLocks noGrp="1"/>
          </p:cNvSpPr>
          <p:nvPr>
            <p:ph idx="1"/>
          </p:nvPr>
        </p:nvSpPr>
        <p:spPr/>
        <p:txBody>
          <a:bodyPr>
            <a:normAutofit fontScale="92500"/>
          </a:bodyPr>
          <a:lstStyle/>
          <a:p>
            <a:r>
              <a:rPr lang="fa-IR" dirty="0"/>
              <a:t>علت اصلی درد زایمان </a:t>
            </a:r>
            <a:r>
              <a:rPr lang="fa-IR" dirty="0">
                <a:solidFill>
                  <a:srgbClr val="FF0000"/>
                </a:solidFill>
              </a:rPr>
              <a:t>انقباضات رحم </a:t>
            </a:r>
            <a:r>
              <a:rPr lang="fa-IR" dirty="0"/>
              <a:t>است</a:t>
            </a:r>
          </a:p>
          <a:p>
            <a:r>
              <a:rPr lang="fa-IR" dirty="0"/>
              <a:t>عواملی که می توانند شدت این درد را کم کنند:</a:t>
            </a:r>
          </a:p>
          <a:p>
            <a:r>
              <a:rPr lang="fa-IR" dirty="0"/>
              <a:t>کاهش نگرانی و ترس مادر</a:t>
            </a:r>
          </a:p>
          <a:p>
            <a:r>
              <a:rPr lang="fa-IR" dirty="0"/>
              <a:t>تجربه زایمان قبلی مطلوب</a:t>
            </a:r>
          </a:p>
          <a:p>
            <a:r>
              <a:rPr lang="fa-IR" dirty="0"/>
              <a:t>آموزشهای دوران بارداری و شرکت در کلاس های مادگی زایمان</a:t>
            </a:r>
          </a:p>
          <a:p>
            <a:r>
              <a:rPr lang="fa-IR" dirty="0"/>
              <a:t>حمایت اطرافیان، ماما و پزشک</a:t>
            </a:r>
          </a:p>
          <a:p>
            <a:r>
              <a:rPr lang="fa-IR" dirty="0"/>
              <a:t>استفاده از انواع روشهای دارویی و غیر دارویی کاهش درد</a:t>
            </a:r>
          </a:p>
        </p:txBody>
      </p:sp>
    </p:spTree>
    <p:extLst>
      <p:ext uri="{BB962C8B-B14F-4D97-AF65-F5344CB8AC3E}">
        <p14:creationId xmlns:p14="http://schemas.microsoft.com/office/powerpoint/2010/main" val="36544226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4337"/>
            <a:ext cx="8229600" cy="1143000"/>
          </a:xfrm>
        </p:spPr>
        <p:txBody>
          <a:bodyPr>
            <a:normAutofit/>
          </a:bodyPr>
          <a:lstStyle/>
          <a:p>
            <a:r>
              <a:rPr lang="fa-IR" sz="3200" b="1" dirty="0">
                <a:solidFill>
                  <a:schemeClr val="accent1">
                    <a:lumMod val="75000"/>
                  </a:schemeClr>
                </a:solidFill>
                <a:latin typeface="Times New Roman" panose="02020603050405020304" pitchFamily="18" charset="0"/>
                <a:cs typeface="B Titr" panose="00000700000000000000" pitchFamily="2" charset="-78"/>
              </a:rPr>
              <a:t>روشهای کاهش درد زایمان</a:t>
            </a:r>
          </a:p>
        </p:txBody>
      </p:sp>
      <p:sp>
        <p:nvSpPr>
          <p:cNvPr id="3" name="Content Placeholder 2"/>
          <p:cNvSpPr>
            <a:spLocks noGrp="1"/>
          </p:cNvSpPr>
          <p:nvPr>
            <p:ph idx="1"/>
          </p:nvPr>
        </p:nvSpPr>
        <p:spPr>
          <a:xfrm>
            <a:off x="323528" y="1600200"/>
            <a:ext cx="8640960" cy="4525963"/>
          </a:xfrm>
        </p:spPr>
        <p:txBody>
          <a:bodyPr/>
          <a:lstStyle/>
          <a:p>
            <a:pPr algn="justLow"/>
            <a:r>
              <a:rPr lang="fa-IR" sz="2800" b="1" dirty="0">
                <a:solidFill>
                  <a:srgbClr val="C00000"/>
                </a:solidFill>
              </a:rPr>
              <a:t>روشهای غیر دارویی: </a:t>
            </a:r>
            <a:r>
              <a:rPr lang="fa-IR" dirty="0"/>
              <a:t>بدون استفاده از داروهای بی حسی و با استفاده از مهارت مادرانجام می شود تا مادر بتواند زایمان خود را آگاهانه هدایت کند. نظیر سرمای و گرمای سطحی، آب درمانی، رایحه درمانی یا آروماتراپی، طب فشاری و هیپتونیزم، موسیقی، طب سوزنی، لمس و ماساژ</a:t>
            </a:r>
          </a:p>
          <a:p>
            <a:pPr algn="justLow"/>
            <a:endParaRPr lang="fa-IR" dirty="0"/>
          </a:p>
          <a:p>
            <a:pPr algn="justLow"/>
            <a:r>
              <a:rPr lang="fa-IR" sz="2800" b="1" dirty="0">
                <a:solidFill>
                  <a:srgbClr val="C00000"/>
                </a:solidFill>
              </a:rPr>
              <a:t>روشهای دارویی: </a:t>
            </a:r>
            <a:r>
              <a:rPr lang="fa-IR" dirty="0"/>
              <a:t>استفاده</a:t>
            </a:r>
            <a:r>
              <a:rPr lang="fa-IR" sz="2800" b="1" dirty="0">
                <a:solidFill>
                  <a:srgbClr val="C00000"/>
                </a:solidFill>
              </a:rPr>
              <a:t> </a:t>
            </a:r>
            <a:r>
              <a:rPr lang="fa-IR" dirty="0"/>
              <a:t>از داروبه صورت تزریقی یا استنشاقی</a:t>
            </a:r>
          </a:p>
        </p:txBody>
      </p:sp>
    </p:spTree>
    <p:extLst>
      <p:ext uri="{BB962C8B-B14F-4D97-AF65-F5344CB8AC3E}">
        <p14:creationId xmlns:p14="http://schemas.microsoft.com/office/powerpoint/2010/main" val="3829466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7a63ae98c9331042c85a0ce3caf3b722">
  <xsd:schema xmlns:xsd="http://www.w3.org/2001/XMLSchema" xmlns:p="http://schemas.microsoft.com/office/2006/metadata/properties" targetNamespace="http://schemas.microsoft.com/office/2006/metadata/properties" ma:root="true" ma:fieldsID="643ad641ad674e858ec36190b61f65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29D9EE-F193-4EEC-9192-F4AC22577999}">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53E26F5B-E529-4932-8756-A103DC5AED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30B01AD2-4DC1-4E0D-B7CC-44578E9D20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606</TotalTime>
  <Words>1409</Words>
  <Application>Microsoft Office PowerPoint</Application>
  <PresentationFormat>On-screen Show (4:3)</PresentationFormat>
  <Paragraphs>121</Paragraphs>
  <Slides>19</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19</vt:i4>
      </vt:variant>
    </vt:vector>
  </HeadingPairs>
  <TitlesOfParts>
    <vt:vector size="33" baseType="lpstr">
      <vt:lpstr>2  Titr</vt:lpstr>
      <vt:lpstr>Arial</vt:lpstr>
      <vt:lpstr>B Mitra</vt:lpstr>
      <vt:lpstr>B Nazanin</vt:lpstr>
      <vt:lpstr>B Titr</vt:lpstr>
      <vt:lpstr>B Traffic</vt:lpstr>
      <vt:lpstr>B Yagut</vt:lpstr>
      <vt:lpstr>B Zar</vt:lpstr>
      <vt:lpstr>Bodoni MT Black</vt:lpstr>
      <vt:lpstr>Calibri</vt:lpstr>
      <vt:lpstr>Times New Roman</vt:lpstr>
      <vt:lpstr>Wingdings</vt:lpstr>
      <vt:lpstr>Yagut</vt:lpstr>
      <vt:lpstr>Office Theme</vt:lpstr>
      <vt:lpstr>PowerPoint Presentation</vt:lpstr>
      <vt:lpstr>کلاس های آمادگی برای زایمان</vt:lpstr>
      <vt:lpstr>اهداف رفتاری</vt:lpstr>
      <vt:lpstr>Preparation Labour Class</vt:lpstr>
      <vt:lpstr> وزارت بهداشت، درمان و آموزش پزشکی مکلف است در راستای تأمین، حفظ، ارتقاء سلامت مادر و نوزاد و کاهش سالانه پنج درصد(۵%) از میزان زایمان غیرطبیعی نسبت به نرخ کل زایمان در کشور تا رسیدن به نرخ میانگین جهانی، اقدام به اجرای موارد ذیل نمایند :  الف ـ یکپارچه­سازی سیاست­های ترویج زایمان طبیعی و کاهش زایمان غیرطبیعی در حوزه­های بهداشت، درمان، آموزش، پژوهش، غذا، دارو، خدمات بیمه­ای و برقراری ارتباط منطقی بین آنها  ب ـ آموزش و فرهنگ سازی برای زایمان طبیعی و آموزش­های فردی به مادر باردار و خانواده                                                                            پ</vt:lpstr>
      <vt:lpstr>ادامه ماده 50 قانون حمایت از خانواده و جوانی جمعیت </vt:lpstr>
      <vt:lpstr>میزان سزارین د ع پ اصفهان  براساس سامانه ایمان</vt:lpstr>
      <vt:lpstr> عواملی که می توانند شدت درد زایمان را کم کنند</vt:lpstr>
      <vt:lpstr>روشهای کاهش درد زایمان</vt:lpstr>
      <vt:lpstr>اهداف کلاس های آمادگی برای زایمان </vt:lpstr>
      <vt:lpstr>PowerPoint Presentation</vt:lpstr>
      <vt:lpstr>PowerPoint Presentation</vt:lpstr>
      <vt:lpstr>استاندارد محل آموزش</vt:lpstr>
      <vt:lpstr>PowerPoint Presentation</vt:lpstr>
      <vt:lpstr>استاندارد آموزش دهنده و آموزش گيرنده</vt:lpstr>
      <vt:lpstr>زمان كلاسها براي مادران</vt:lpstr>
      <vt:lpstr>PowerPoint Presentation</vt:lpstr>
      <vt:lpstr>نحوه ثبت اطلاعات مادران شرکت کننده در کلاس آمادگی برای زایمان در سامانه سیب</vt:lpstr>
      <vt:lpstr>PowerPoint Presentation</vt:lpstr>
    </vt:vector>
  </TitlesOfParts>
  <Company>Office07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تاريخچه كلاسهاي آمادگي براي زايمان در وزارت بهداشت، درمان و آموزش پزشكي</dc:title>
  <dc:creator>jahromi</dc:creator>
  <cp:lastModifiedBy>Ravabet Omumi</cp:lastModifiedBy>
  <cp:revision>111</cp:revision>
  <dcterms:created xsi:type="dcterms:W3CDTF">2014-11-10T04:47:43Z</dcterms:created>
  <dcterms:modified xsi:type="dcterms:W3CDTF">2024-08-22T08:47:26Z</dcterms:modified>
</cp:coreProperties>
</file>